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2" r:id="rId1"/>
  </p:sldMasterIdLst>
  <p:notesMasterIdLst>
    <p:notesMasterId r:id="rId36"/>
  </p:notesMasterIdLst>
  <p:handoutMasterIdLst>
    <p:handoutMasterId r:id="rId37"/>
  </p:handoutMasterIdLst>
  <p:sldIdLst>
    <p:sldId id="288" r:id="rId2"/>
    <p:sldId id="296" r:id="rId3"/>
    <p:sldId id="297" r:id="rId4"/>
    <p:sldId id="298" r:id="rId5"/>
    <p:sldId id="299" r:id="rId6"/>
    <p:sldId id="300" r:id="rId7"/>
    <p:sldId id="293" r:id="rId8"/>
    <p:sldId id="311" r:id="rId9"/>
    <p:sldId id="307" r:id="rId10"/>
    <p:sldId id="309" r:id="rId11"/>
    <p:sldId id="308" r:id="rId12"/>
    <p:sldId id="302" r:id="rId13"/>
    <p:sldId id="316" r:id="rId14"/>
    <p:sldId id="317" r:id="rId15"/>
    <p:sldId id="318" r:id="rId16"/>
    <p:sldId id="315" r:id="rId17"/>
    <p:sldId id="314" r:id="rId18"/>
    <p:sldId id="319" r:id="rId19"/>
    <p:sldId id="313" r:id="rId20"/>
    <p:sldId id="320" r:id="rId21"/>
    <p:sldId id="322" r:id="rId22"/>
    <p:sldId id="326" r:id="rId23"/>
    <p:sldId id="303" r:id="rId24"/>
    <p:sldId id="328" r:id="rId25"/>
    <p:sldId id="329" r:id="rId26"/>
    <p:sldId id="324" r:id="rId27"/>
    <p:sldId id="325" r:id="rId28"/>
    <p:sldId id="330" r:id="rId29"/>
    <p:sldId id="331" r:id="rId30"/>
    <p:sldId id="304" r:id="rId31"/>
    <p:sldId id="301" r:id="rId32"/>
    <p:sldId id="321" r:id="rId33"/>
    <p:sldId id="312" r:id="rId34"/>
    <p:sldId id="310" r:id="rId35"/>
  </p:sldIdLst>
  <p:sldSz cx="12198350" cy="6858000"/>
  <p:notesSz cx="6858000" cy="9144000"/>
  <p:defaultTextStyle>
    <a:defPPr>
      <a:defRPr lang="de-DE"/>
    </a:defPPr>
    <a:lvl1pPr marL="0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AF0833A0-DF1D-4EC4-B118-8A39AF4A5237}">
          <p14:sldIdLst>
            <p14:sldId id="288"/>
          </p14:sldIdLst>
        </p14:section>
        <p14:section name="Intro" id="{56BFF407-F9FF-4539-A644-FEC9C40D4EEE}">
          <p14:sldIdLst>
            <p14:sldId id="296"/>
            <p14:sldId id="297"/>
            <p14:sldId id="298"/>
            <p14:sldId id="299"/>
            <p14:sldId id="300"/>
          </p14:sldIdLst>
        </p14:section>
        <p14:section name="Degradation" id="{0DD00D72-1516-452B-9E4F-AC5B3D4B52D1}">
          <p14:sldIdLst>
            <p14:sldId id="293"/>
            <p14:sldId id="311"/>
            <p14:sldId id="307"/>
            <p14:sldId id="309"/>
            <p14:sldId id="308"/>
          </p14:sldIdLst>
        </p14:section>
        <p14:section name="Inverse Filterung" id="{A114EBA6-3C95-482D-87FE-9B1BC9118E54}">
          <p14:sldIdLst>
            <p14:sldId id="302"/>
            <p14:sldId id="316"/>
            <p14:sldId id="317"/>
            <p14:sldId id="318"/>
            <p14:sldId id="315"/>
            <p14:sldId id="314"/>
            <p14:sldId id="319"/>
            <p14:sldId id="313"/>
            <p14:sldId id="320"/>
            <p14:sldId id="322"/>
            <p14:sldId id="326"/>
            <p14:sldId id="303"/>
            <p14:sldId id="328"/>
            <p14:sldId id="329"/>
          </p14:sldIdLst>
        </p14:section>
        <p14:section name="Wiener-Filter" id="{049F7CB2-903C-441F-8464-E3BCC2B813FA}">
          <p14:sldIdLst>
            <p14:sldId id="324"/>
            <p14:sldId id="325"/>
            <p14:sldId id="330"/>
            <p14:sldId id="331"/>
          </p14:sldIdLst>
        </p14:section>
        <p14:section name="Alternative optimierungskriterien" id="{2782D34F-912B-4B50-8F78-3C24C445D517}">
          <p14:sldIdLst>
            <p14:sldId id="304"/>
          </p14:sldIdLst>
        </p14:section>
        <p14:section name="Anhang" id="{DB997C34-53DF-409D-8491-5D1F104166E1}">
          <p14:sldIdLst>
            <p14:sldId id="301"/>
          </p14:sldIdLst>
        </p14:section>
        <p14:section name="_archive" id="{B5B16C17-C8EC-41CB-BDA0-D3940DE0A3CF}">
          <p14:sldIdLst>
            <p14:sldId id="321"/>
            <p14:sldId id="312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F34"/>
    <a:srgbClr val="FFFFFF"/>
    <a:srgbClr val="007E4B"/>
    <a:srgbClr val="F8F8F8"/>
    <a:srgbClr val="92D050"/>
    <a:srgbClr val="8C195F"/>
    <a:srgbClr val="3F3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20E951-F767-40FB-8981-BDCADE0C3650}">
  <a:tblStyle styleId="{CA20E951-F767-40FB-8981-BDCADE0C3650}" styleName="OST Tabelle">
    <a:wholeTbl>
      <a:tcTxStyle>
        <a:fontRef idx="minor">
          <a:prstClr val="black"/>
        </a:fontRef>
        <a:schemeClr val="dk1"/>
      </a:tcTxStyle>
      <a:tcStyle>
        <a:tcBdr>
          <a:left>
            <a:ln w="28575" cmpd="sng">
              <a:solidFill>
                <a:srgbClr val="56276D"/>
              </a:solidFill>
            </a:ln>
          </a:left>
          <a:right>
            <a:ln w="28575" cmpd="sng">
              <a:solidFill>
                <a:srgbClr val="56276D"/>
              </a:solidFill>
            </a:ln>
          </a:right>
          <a:top>
            <a:ln w="28575" cmpd="sng">
              <a:solidFill>
                <a:srgbClr val="56276D"/>
              </a:solidFill>
            </a:ln>
          </a:top>
          <a:bottom>
            <a:ln w="28575" cmpd="sng">
              <a:solidFill>
                <a:srgbClr val="56276D"/>
              </a:solidFill>
            </a:ln>
          </a:bottom>
          <a:insideH>
            <a:ln w="28575" cmpd="sng">
              <a:solidFill>
                <a:srgbClr val="56276D"/>
              </a:solidFill>
            </a:ln>
          </a:insideH>
          <a:insideV>
            <a:ln w="28575" cmpd="sng">
              <a:solidFill>
                <a:srgbClr val="56276D"/>
              </a:solidFill>
            </a:ln>
          </a:insideV>
        </a:tcBdr>
        <a:fill>
          <a:noFill/>
        </a:fill>
      </a:tcStyle>
    </a:wholeTbl>
    <a:firstCol>
      <a:tcTxStyle b="on">
        <a:fontRef idx="minor"/>
        <a:srgbClr val="000000"/>
      </a:tcTxStyle>
      <a:tcStyle>
        <a:tcBdr/>
        <a:fill>
          <a:noFill/>
        </a:fill>
      </a:tcStyle>
    </a:firstCol>
    <a:firstRow>
      <a:tcTxStyle b="on">
        <a:fontRef idx="minor"/>
        <a:srgbClr val="000000"/>
      </a:tcTxStyle>
      <a:tcStyle>
        <a:tcBdr/>
        <a:fill>
          <a:noFill/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8" autoAdjust="0"/>
    <p:restoredTop sz="70623" autoAdjust="0"/>
  </p:normalViewPr>
  <p:slideViewPr>
    <p:cSldViewPr snapToGrid="0" snapToObjects="1">
      <p:cViewPr varScale="1">
        <p:scale>
          <a:sx n="74" d="100"/>
          <a:sy n="74" d="100"/>
        </p:scale>
        <p:origin x="72" y="20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01" d="100"/>
          <a:sy n="101" d="100"/>
        </p:scale>
        <p:origin x="353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8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8E594-98F6-3A40-9CB1-890EFD882430}" type="datetimeFigureOut">
              <a:rPr lang="de-DE" smtClean="0"/>
              <a:t>07.09.2023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A8F55-2519-6F41-91E3-24F0254F6F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058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DA80C-0032-A04F-8DC3-1D9FA424B670}" type="datetimeFigureOut">
              <a:rPr lang="de-DE" smtClean="0"/>
              <a:t>07.09.2023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8BABC-F464-1C42-81DA-2E65C84DE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025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305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/>
              <a:t>Assotiativgesetz: Klammer um w_x*w_y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/>
              <a:t>Faltung mit separaten x und y Kernels </a:t>
            </a:r>
            <a:r>
              <a:rPr lang="en-CH">
                <a:sym typeface="Wingdings" panose="05000000000000000000" pitchFamily="2" charset="2"/>
              </a:rPr>
              <a:t> Wann separierbar?</a:t>
            </a:r>
            <a:endParaRPr lang="en-CH"/>
          </a:p>
          <a:p>
            <a:pPr marL="0" indent="0">
              <a:buFont typeface="Arial" panose="020B0604020202020204" pitchFamily="34" charset="0"/>
              <a:buNone/>
            </a:pPr>
            <a:r>
              <a:rPr lang="en-CH">
                <a:sym typeface="Wingdings" panose="05000000000000000000" pitchFamily="2" charset="2"/>
              </a:rPr>
              <a:t>     Überaschend: </a:t>
            </a:r>
            <a:r>
              <a:rPr lang="en-CH"/>
              <a:t>Faltung w_x*w_y dem äusseren Produkt!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1492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/>
              <a:t>Exponentialregel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/>
              <a:t>w_x, w_y: Gauss-Funktion in der gewohnten 1D-Form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/>
              <a:t>Vorstellen 2D: w_x als gewichtungsfunktion für w_y und umgekehrt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369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sz="1200">
                <a:sym typeface="Wingdings" panose="05000000000000000000" pitchFamily="2" charset="2"/>
              </a:rPr>
              <a:t>Kapitel Inverse Filterung, aber zu erst </a:t>
            </a:r>
            <a:r>
              <a:rPr lang="en-CH" sz="1200" b="1">
                <a:sym typeface="Wingdings" panose="05000000000000000000" pitchFamily="2" charset="2"/>
              </a:rPr>
              <a:t>normale Filterung</a:t>
            </a:r>
          </a:p>
          <a:p>
            <a:r>
              <a:rPr lang="en-CH" sz="1200">
                <a:sym typeface="Wingdings" panose="05000000000000000000" pitchFamily="2" charset="2"/>
              </a:rPr>
              <a:t>Spezielle Eigenschaften diskret</a:t>
            </a:r>
          </a:p>
          <a:p>
            <a:endParaRPr lang="en-CH" sz="1200">
              <a:sym typeface="Wingdings" panose="05000000000000000000" pitchFamily="2" charset="2"/>
            </a:endParaRPr>
          </a:p>
          <a:p>
            <a:r>
              <a:rPr lang="en-CH" sz="1200">
                <a:sym typeface="Wingdings" panose="05000000000000000000" pitchFamily="2" charset="2"/>
              </a:rPr>
              <a:t>DFT: N -&gt;N, beidseitens diskret: beide ko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1116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sz="1200">
                <a:sym typeface="Wingdings" panose="05000000000000000000" pitchFamily="2" charset="2"/>
              </a:rPr>
              <a:t>1D Beispiel: Zwei gleich lange Signale werden gefaltet </a:t>
            </a:r>
          </a:p>
          <a:p>
            <a:r>
              <a:rPr lang="en-CH" sz="1200">
                <a:sym typeface="Wingdings" panose="05000000000000000000" pitchFamily="2" charset="2"/>
              </a:rPr>
              <a:t>Rechteckfunktionen: Faltung = Überlappende Fläche</a:t>
            </a:r>
          </a:p>
          <a:p>
            <a:r>
              <a:rPr lang="en-CH" sz="1200">
                <a:sym typeface="Wingdings" panose="05000000000000000000" pitchFamily="2" charset="2"/>
              </a:rPr>
              <a:t>Bereits in Anfangsposition Überlappung von Signalkopie</a:t>
            </a:r>
          </a:p>
          <a:p>
            <a:endParaRPr lang="en-CH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741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sz="1200">
                <a:sym typeface="Wingdings" panose="05000000000000000000" pitchFamily="2" charset="2"/>
              </a:rPr>
              <a:t>Lineare Faltung im Frequenzbereich  </a:t>
            </a:r>
            <a:r>
              <a:rPr lang="en-CH" sz="1200" b="1">
                <a:sym typeface="Wingdings" panose="05000000000000000000" pitchFamily="2" charset="2"/>
              </a:rPr>
              <a:t>Padding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964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sz="1200">
                <a:sym typeface="Wingdings" panose="05000000000000000000" pitchFamily="2" charset="2"/>
              </a:rPr>
              <a:t>Äquivalent für 2D Faltung: Wraparound error</a:t>
            </a:r>
          </a:p>
          <a:p>
            <a:endParaRPr lang="en-CH" sz="1200">
              <a:sym typeface="Wingdings" panose="05000000000000000000" pitchFamily="2" charset="2"/>
            </a:endParaRPr>
          </a:p>
          <a:p>
            <a:r>
              <a:rPr lang="en-CH" sz="1200">
                <a:sym typeface="Wingdings" panose="05000000000000000000" pitchFamily="2" charset="2"/>
              </a:rPr>
              <a:t>Relativ Harmlos wenn Bild gr</a:t>
            </a:r>
            <a:r>
              <a:rPr lang="de-CH" sz="1200">
                <a:sym typeface="Wingdings" panose="05000000000000000000" pitchFamily="2" charset="2"/>
              </a:rPr>
              <a:t>o</a:t>
            </a:r>
            <a:r>
              <a:rPr lang="en-CH" sz="1200">
                <a:sym typeface="Wingdings" panose="05000000000000000000" pitchFamily="2" charset="2"/>
              </a:rPr>
              <a:t>sser als Kernel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610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sz="1200">
                <a:sym typeface="Wingdings" panose="05000000000000000000" pitchFamily="2" charset="2"/>
              </a:rPr>
              <a:t>Wechsel zu Inverser Filterung</a:t>
            </a:r>
          </a:p>
          <a:p>
            <a:endParaRPr lang="en-CH" sz="1200">
              <a:sym typeface="Wingdings" panose="05000000000000000000" pitchFamily="2" charset="2"/>
            </a:endParaRPr>
          </a:p>
          <a:p>
            <a:r>
              <a:rPr lang="en-CH" sz="1200">
                <a:sym typeface="Wingdings" panose="05000000000000000000" pitchFamily="2" charset="2"/>
              </a:rPr>
              <a:t>For Inv-filtering: high freqs get </a:t>
            </a:r>
            <a:r>
              <a:rPr lang="en-CH" sz="1200" i="1">
                <a:sym typeface="Wingdings" panose="05000000000000000000" pitchFamily="2" charset="2"/>
              </a:rPr>
              <a:t>amplified </a:t>
            </a:r>
            <a:r>
              <a:rPr lang="en-CH" sz="1200" i="0">
                <a:sym typeface="Wingdings" panose="05000000000000000000" pitchFamily="2" charset="2"/>
              </a:rPr>
              <a:t>(as they have to, in order to reconstruct f(x,y))</a:t>
            </a:r>
          </a:p>
          <a:p>
            <a:r>
              <a:rPr lang="en-CH" sz="1200" i="0">
                <a:sym typeface="Wingdings" panose="05000000000000000000" pitchFamily="2" charset="2"/>
              </a:rPr>
              <a:t>		   BUT: (1) Also some </a:t>
            </a:r>
            <a:r>
              <a:rPr lang="en-CH" sz="1200" b="1" i="0">
                <a:sym typeface="Wingdings" panose="05000000000000000000" pitchFamily="2" charset="2"/>
              </a:rPr>
              <a:t>noise</a:t>
            </a:r>
            <a:r>
              <a:rPr lang="en-CH" sz="1200" i="0">
                <a:sym typeface="Wingdings" panose="05000000000000000000" pitchFamily="2" charset="2"/>
              </a:rPr>
              <a:t> here!</a:t>
            </a:r>
          </a:p>
          <a:p>
            <a:r>
              <a:rPr lang="en-CH" sz="1200" i="0">
                <a:sym typeface="Wingdings" panose="05000000000000000000" pitchFamily="2" charset="2"/>
              </a:rPr>
              <a:t>			(2) </a:t>
            </a:r>
            <a:r>
              <a:rPr lang="en-CH" sz="1200" b="1" i="0">
                <a:sym typeface="Wingdings" panose="05000000000000000000" pitchFamily="2" charset="2"/>
              </a:rPr>
              <a:t>Cropping</a:t>
            </a:r>
            <a:r>
              <a:rPr lang="en-CH" sz="1200" i="0">
                <a:sym typeface="Wingdings" panose="05000000000000000000" pitchFamily="2" charset="2"/>
              </a:rPr>
              <a:t> conv result, as in reality, also adds high freqs!</a:t>
            </a:r>
          </a:p>
          <a:p>
            <a:r>
              <a:rPr lang="en-CH" sz="1200" i="0">
                <a:sym typeface="Wingdings" panose="05000000000000000000" pitchFamily="2" charset="2"/>
              </a:rPr>
              <a:t>			</a:t>
            </a:r>
          </a:p>
          <a:p>
            <a:r>
              <a:rPr lang="en-CH" sz="1200" i="0">
                <a:sym typeface="Wingdings" panose="05000000000000000000" pitchFamily="2" charset="2"/>
              </a:rPr>
              <a:t>=&gt;Real setup makes some weirdness around edges inevitable!</a:t>
            </a:r>
            <a:endParaRPr lang="en-CH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9771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sz="1200">
                <a:sym typeface="Wingdings" panose="05000000000000000000" pitchFamily="2" charset="2"/>
              </a:rPr>
              <a:t>Keine vollständige lineare Faltung  valide Faltung</a:t>
            </a:r>
          </a:p>
          <a:p>
            <a:endParaRPr lang="en-CH" sz="1200">
              <a:sym typeface="Wingdings" panose="05000000000000000000" pitchFamily="2" charset="2"/>
            </a:endParaRPr>
          </a:p>
          <a:p>
            <a:r>
              <a:rPr lang="en-CH" sz="1200">
                <a:sym typeface="Wingdings" panose="05000000000000000000" pitchFamily="2" charset="2"/>
              </a:rPr>
              <a:t>Zero-padding löst das Problem nicht (oft sogar schlimmer)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213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sz="1200">
                <a:sym typeface="Wingdings" panose="05000000000000000000" pitchFamily="2" charset="2"/>
              </a:rPr>
              <a:t>P</a:t>
            </a:r>
            <a:r>
              <a:rPr lang="en-CH" sz="1200">
                <a:sym typeface="Wingdings" panose="05000000000000000000" pitchFamily="2" charset="2"/>
              </a:rPr>
              <a:t>eriodische Fortsetzung des Signals durch Spiegelung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sz="1200">
                <a:sym typeface="Wingdings" panose="05000000000000000000" pitchFamily="2" charset="2"/>
              </a:rPr>
              <a:t>K</a:t>
            </a:r>
            <a:r>
              <a:rPr lang="en-CH" sz="1200">
                <a:sym typeface="Wingdings" panose="05000000000000000000" pitchFamily="2" charset="2"/>
              </a:rPr>
              <a:t>eine “unstetigkeiten”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sz="1200">
                <a:sym typeface="Wingdings" panose="05000000000000000000" pitchFamily="2" charset="2"/>
              </a:rPr>
              <a:t>Keine neuen Frequenzen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4284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sz="1000">
                <a:sym typeface="Wingdings" panose="05000000000000000000" pitchFamily="2" charset="2"/>
              </a:rPr>
              <a:t>Zero padding kein platz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sz="1000">
                <a:sym typeface="Wingdings" panose="05000000000000000000" pitchFamily="2" charset="2"/>
              </a:rPr>
              <a:t>Ä</a:t>
            </a:r>
            <a:r>
              <a:rPr lang="en-CH" sz="1000">
                <a:sym typeface="Wingdings" panose="05000000000000000000" pitchFamily="2" charset="2"/>
              </a:rPr>
              <a:t>hnlich wie kein padding</a:t>
            </a:r>
          </a:p>
          <a:p>
            <a:endParaRPr lang="en-CH" sz="1000">
              <a:sym typeface="Wingdings" panose="05000000000000000000" pitchFamily="2" charset="2"/>
            </a:endParaRPr>
          </a:p>
          <a:p>
            <a:r>
              <a:rPr lang="de-CH" sz="1000">
                <a:sym typeface="Wingdings" panose="05000000000000000000" pitchFamily="2" charset="2"/>
              </a:rPr>
              <a:t>I</a:t>
            </a:r>
            <a:r>
              <a:rPr lang="en-CH" sz="1000">
                <a:sym typeface="Wingdings" panose="05000000000000000000" pitchFamily="2" charset="2"/>
              </a:rPr>
              <a:t>nteressant im frequenzbereich zu betrachten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304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0"/>
              <a:t>Modell</a:t>
            </a:r>
          </a:p>
          <a:p>
            <a:endParaRPr lang="en-CH" b="0"/>
          </a:p>
          <a:p>
            <a:r>
              <a:rPr lang="en-CH" b="0"/>
              <a:t>NEXT</a:t>
            </a:r>
            <a:endParaRPr lang="de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5135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CH" sz="1000">
                <a:sym typeface="Wingdings" panose="05000000000000000000" pitchFamily="2" charset="2"/>
              </a:rPr>
              <a:t>Erstes Programm: </a:t>
            </a:r>
            <a:r>
              <a:rPr lang="en-CH" sz="1000" b="1">
                <a:sym typeface="Wingdings" panose="05000000000000000000" pitchFamily="2" charset="2"/>
              </a:rPr>
              <a:t>Box Filter (einfachheitshalber)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sz="1000">
                <a:sym typeface="Wingdings" panose="05000000000000000000" pitchFamily="2" charset="2"/>
              </a:rPr>
              <a:t>Hier schafft mirror-padding perfekte rekonstruktion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sz="1000">
                <a:sym typeface="Wingdings" panose="05000000000000000000" pitchFamily="2" charset="2"/>
              </a:rPr>
              <a:t>V</a:t>
            </a:r>
            <a:r>
              <a:rPr lang="en-CH" sz="1000">
                <a:sym typeface="Wingdings" panose="05000000000000000000" pitchFamily="2" charset="2"/>
              </a:rPr>
              <a:t>ermutlich weil box 5x5 und gauss 9x9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0210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sz="1200">
                <a:sym typeface="Wingdings" panose="05000000000000000000" pitchFamily="2" charset="2"/>
              </a:rPr>
              <a:t>Kombination </a:t>
            </a:r>
            <a:r>
              <a:rPr lang="en-CH" sz="1200" b="1">
                <a:sym typeface="Wingdings" panose="05000000000000000000" pitchFamily="2" charset="2"/>
              </a:rPr>
              <a:t>Ringing + Hochfrequenz boosting</a:t>
            </a:r>
            <a:r>
              <a:rPr lang="en-CH" sz="1200">
                <a:sym typeface="Wingdings" panose="05000000000000000000" pitchFamily="2" charset="2"/>
              </a:rPr>
              <a:t> vom Inversen Filter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H" sz="1200">
              <a:sym typeface="Wingdings" panose="05000000000000000000" pitchFamily="2" charset="2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lang="en-CH" sz="1200">
                <a:sym typeface="Wingdings" panose="05000000000000000000" pitchFamily="2" charset="2"/>
              </a:rPr>
              <a:t>Gauss Eigenschaften sehr Vorteilhaft (gut, dass dies dem Modell entspricht)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lang="en-CH" sz="1200" b="1">
                <a:sym typeface="Wingdings" panose="05000000000000000000" pitchFamily="2" charset="2"/>
              </a:rPr>
              <a:t>Entschärft</a:t>
            </a:r>
            <a:r>
              <a:rPr lang="en-CH" sz="1200">
                <a:sym typeface="Wingdings" panose="05000000000000000000" pitchFamily="2" charset="2"/>
              </a:rPr>
              <a:t> </a:t>
            </a:r>
            <a:r>
              <a:rPr lang="en-CH" sz="1200" b="1">
                <a:sym typeface="Wingdings" panose="05000000000000000000" pitchFamily="2" charset="2"/>
              </a:rPr>
              <a:t>Hochfrequente Komponenten</a:t>
            </a:r>
          </a:p>
          <a:p>
            <a:endParaRPr lang="en-CH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910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07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Mit Gauss Filter: Artefakte beschränken sich auf Randeffekte</a:t>
            </a:r>
          </a:p>
          <a:p>
            <a:endParaRPr lang="en-CH"/>
          </a:p>
          <a:p>
            <a:r>
              <a:rPr lang="en-CH"/>
              <a:t>Rekonstruktion innerhalb Bild perfekt!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113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sz="1000">
                <a:sym typeface="Wingdings" panose="05000000000000000000" pitchFamily="2" charset="2"/>
              </a:rPr>
              <a:t>Inverse von Tiefpass: </a:t>
            </a:r>
            <a:r>
              <a:rPr lang="en-CH" sz="1000" b="1">
                <a:sym typeface="Wingdings" panose="05000000000000000000" pitchFamily="2" charset="2"/>
              </a:rPr>
              <a:t>high BOOST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351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sz="10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0597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Lösung des Rausch-Problems</a:t>
            </a:r>
          </a:p>
          <a:p>
            <a:r>
              <a:rPr lang="en-CH"/>
              <a:t>Teil der </a:t>
            </a:r>
            <a:r>
              <a:rPr lang="en-CH" b="1"/>
              <a:t>Überkategorie Least Squares Filter</a:t>
            </a:r>
          </a:p>
          <a:p>
            <a:endParaRPr lang="en-CH" b="1"/>
          </a:p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1194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Skizziert:</a:t>
            </a:r>
          </a:p>
          <a:p>
            <a:r>
              <a:rPr lang="en-CH"/>
              <a:t>	Einsetzen F_hat</a:t>
            </a:r>
          </a:p>
          <a:p>
            <a:r>
              <a:rPr lang="en-CH"/>
              <a:t>	Ausmultiplizieren (Vereinfachende Annahmen)</a:t>
            </a:r>
          </a:p>
          <a:p>
            <a:r>
              <a:rPr lang="en-CH"/>
              <a:t>	W ist </a:t>
            </a:r>
            <a:r>
              <a:rPr lang="en-CH" i="1"/>
              <a:t>keine</a:t>
            </a:r>
            <a:r>
              <a:rPr lang="en-CH"/>
              <a:t> Zufallsvariable -&gt; kommt aus EW raus</a:t>
            </a:r>
          </a:p>
          <a:p>
            <a:r>
              <a:rPr lang="en-CH"/>
              <a:t>	Erwartungswert </a:t>
            </a:r>
            <a:r>
              <a:rPr lang="en-CH">
                <a:sym typeface="Wingdings" panose="05000000000000000000" pitchFamily="2" charset="2"/>
              </a:rPr>
              <a:t> Sf, Sn</a:t>
            </a:r>
            <a:endParaRPr lang="en-CH"/>
          </a:p>
          <a:p>
            <a:endParaRPr lang="en-CH"/>
          </a:p>
          <a:p>
            <a:pPr marL="0" indent="0">
              <a:buFont typeface="Arial" panose="020B0604020202020204" pitchFamily="34" charset="0"/>
              <a:buNone/>
            </a:pPr>
            <a:r>
              <a:rPr lang="en-CH" b="1"/>
              <a:t>Inverse Filterung </a:t>
            </a:r>
            <a:r>
              <a:rPr lang="en-CH"/>
              <a:t>von Minimierungsproblem gefunden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H"/>
          </a:p>
          <a:p>
            <a:pPr marL="0" indent="0">
              <a:buFont typeface="Arial" panose="020B0604020202020204" pitchFamily="34" charset="0"/>
              <a:buNone/>
            </a:pP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3593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Noise Power könnte geschätzt werden (min lokale Varianz) aber einfacher Konstante</a:t>
            </a:r>
          </a:p>
          <a:p>
            <a:endParaRPr lang="en-CH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509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Interessant: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b="1"/>
              <a:t>Komplexe Ableitungen </a:t>
            </a:r>
            <a:r>
              <a:rPr lang="en-CH"/>
              <a:t>einfach zu Handhaben (Wirtinger Ableitungen)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b="1"/>
              <a:t>Inverse Filterung </a:t>
            </a:r>
            <a:r>
              <a:rPr lang="en-CH"/>
              <a:t>von Minimierungsproblem gefunden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276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0"/>
              <a:t>Problemstellung: unblurring </a:t>
            </a:r>
            <a:r>
              <a:rPr lang="en-CH" b="0">
                <a:sym typeface="Wingdings" panose="05000000000000000000" pitchFamily="2" charset="2"/>
              </a:rPr>
              <a:t> blurring modellieren um inputdaten zu simulieren</a:t>
            </a:r>
            <a:endParaRPr lang="en-CH" b="0"/>
          </a:p>
          <a:p>
            <a:endParaRPr lang="en-CH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1648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833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0"/>
              <a:t>Problemstellung: Was für Bilder sollen restauriert werden?</a:t>
            </a:r>
          </a:p>
          <a:p>
            <a:endParaRPr lang="en-CH" b="0"/>
          </a:p>
          <a:p>
            <a:r>
              <a:rPr lang="en-CH" b="0"/>
              <a:t>Inverse Filterung: Rückgängig machen der Degradation</a:t>
            </a:r>
          </a:p>
          <a:p>
            <a:endParaRPr lang="en-CH" b="0"/>
          </a:p>
          <a:p>
            <a:r>
              <a:rPr lang="en-CH" b="0"/>
              <a:t>Wiener-Filter: Inverse Filterung unter einfluss von Rauschen</a:t>
            </a:r>
          </a:p>
          <a:p>
            <a:endParaRPr lang="en-CH" b="0"/>
          </a:p>
          <a:p>
            <a:r>
              <a:rPr lang="en-CH" b="0"/>
              <a:t>Constrained Least Squares Filter: alternative optimierungskriterien</a:t>
            </a:r>
            <a:endParaRPr lang="de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912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sz="1200">
              <a:sym typeface="Wingdings" panose="05000000000000000000" pitchFamily="2" charset="2"/>
            </a:endParaRPr>
          </a:p>
          <a:p>
            <a:r>
              <a:rPr lang="en-CH" sz="1200">
                <a:sym typeface="Wingdings" panose="05000000000000000000" pitchFamily="2" charset="2"/>
              </a:rPr>
              <a:t>3) Correct implementation requires Padding  introduces high freq components</a:t>
            </a:r>
          </a:p>
          <a:p>
            <a:r>
              <a:rPr lang="en-CH" sz="1200">
                <a:sym typeface="Wingdings" panose="05000000000000000000" pitchFamily="2" charset="2"/>
              </a:rPr>
              <a:t>	 only a problem because of LPF-inversion application, 1/H boosts high freqs</a:t>
            </a:r>
          </a:p>
          <a:p>
            <a:r>
              <a:rPr lang="en-CH" sz="1200">
                <a:sym typeface="Wingdings" panose="05000000000000000000" pitchFamily="2" charset="2"/>
              </a:rPr>
              <a:t>	 gauss model keeps effects localized around borders</a:t>
            </a:r>
          </a:p>
          <a:p>
            <a:r>
              <a:rPr lang="en-CH" sz="1200">
                <a:sym typeface="Wingdings" panose="05000000000000000000" pitchFamily="2" charset="2"/>
              </a:rPr>
              <a:t>	 box model goes nuts, affects whole image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90252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sz="10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284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(1): Idealisierte Lösung: g(x,y) liegt als vollständige, lineare Faltung vor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CH">
              <a:sym typeface="Wingdings" panose="05000000000000000000" pitchFamily="2" charset="2"/>
            </a:endParaRPr>
          </a:p>
          <a:p>
            <a:endParaRPr lang="en-CH"/>
          </a:p>
          <a:p>
            <a:r>
              <a:rPr lang="en-CH"/>
              <a:t>(2) Reale situation: Valide Faltung</a:t>
            </a:r>
          </a:p>
          <a:p>
            <a:r>
              <a:rPr lang="en-CH"/>
              <a:t>	</a:t>
            </a:r>
            <a:r>
              <a:rPr lang="en-CH">
                <a:sym typeface="Wingdings" panose="05000000000000000000" pitchFamily="2" charset="2"/>
              </a:rPr>
              <a:t> unstetigkeit durch cropping, für FW-Faltung kein problem aber Inverse schon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3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1"/>
              <a:t>Grundidee Restauration</a:t>
            </a:r>
            <a:r>
              <a:rPr lang="en-CH" b="0"/>
              <a:t>: “Rückgängig machen” der Degradationsfunktion H</a:t>
            </a:r>
          </a:p>
          <a:p>
            <a:endParaRPr lang="en-CH" b="0"/>
          </a:p>
          <a:p>
            <a:r>
              <a:rPr lang="en-CH" b="0"/>
              <a:t>Idee bleibt auch in Wiener-Filter enthalten</a:t>
            </a:r>
            <a:endParaRPr lang="de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2120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0"/>
              <a:t>Miteinbeziehen von Rauschen</a:t>
            </a:r>
            <a:endParaRPr lang="de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1180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0"/>
              <a:t>Bonus: Wiener-Filter nur eine Variante von Least Squares Filtern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204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In unserem Fall: Unscharfe Linse </a:t>
            </a:r>
            <a:r>
              <a:rPr lang="en-CH">
                <a:sym typeface="Wingdings" panose="05000000000000000000" pitchFamily="2" charset="2"/>
              </a:rPr>
              <a:t> PSF</a:t>
            </a:r>
          </a:p>
          <a:p>
            <a:endParaRPr lang="en-CH">
              <a:sym typeface="Wingdings" panose="05000000000000000000" pitchFamily="2" charset="2"/>
            </a:endParaRPr>
          </a:p>
          <a:p>
            <a:r>
              <a:rPr lang="en-CH" b="1">
                <a:sym typeface="Wingdings" panose="05000000000000000000" pitchFamily="2" charset="2"/>
              </a:rPr>
              <a:t>Point Spreading: </a:t>
            </a:r>
            <a:r>
              <a:rPr lang="en-CH" b="0">
                <a:sym typeface="Wingdings" panose="05000000000000000000" pitchFamily="2" charset="2"/>
              </a:rPr>
              <a:t>beschreibt, wie jeder Punkt vom Inputbild auf seine Nachbaren verteilt wird</a:t>
            </a:r>
            <a:endParaRPr lang="en-CH" b="1">
              <a:sym typeface="Wingdings" panose="05000000000000000000" pitchFamily="2" charset="2"/>
            </a:endParaRPr>
          </a:p>
          <a:p>
            <a:endParaRPr lang="en-CH">
              <a:sym typeface="Wingdings" panose="05000000000000000000" pitchFamily="2" charset="2"/>
            </a:endParaRPr>
          </a:p>
          <a:p>
            <a:r>
              <a:rPr lang="en-CH">
                <a:sym typeface="Wingdings" panose="05000000000000000000" pitchFamily="2" charset="2"/>
              </a:rPr>
              <a:t>Soweit ziemlich straight-forward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105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Horizontaler Kernel für x-dimension</a:t>
            </a:r>
          </a:p>
          <a:p>
            <a:r>
              <a:rPr lang="en-CH"/>
              <a:t>Vertikaler Kernel für y-dimension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630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Warum separieren?</a:t>
            </a:r>
          </a:p>
          <a:p>
            <a:endParaRPr lang="en-CH"/>
          </a:p>
          <a:p>
            <a:r>
              <a:rPr lang="de-CH"/>
              <a:t>W</a:t>
            </a:r>
            <a:r>
              <a:rPr lang="en-CH"/>
              <a:t>eniger als die Hälfte!</a:t>
            </a:r>
          </a:p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8575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mit Bildmask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1" y="0"/>
            <a:ext cx="1219835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" name="Freihandform 20"/>
          <p:cNvSpPr/>
          <p:nvPr/>
        </p:nvSpPr>
        <p:spPr>
          <a:xfrm>
            <a:off x="3975404" y="679931"/>
            <a:ext cx="8222947" cy="6187327"/>
          </a:xfrm>
          <a:custGeom>
            <a:avLst/>
            <a:gdLst>
              <a:gd name="connsiteX0" fmla="*/ 5924544 w 8222947"/>
              <a:gd name="connsiteY0" fmla="*/ 885 h 6187327"/>
              <a:gd name="connsiteX1" fmla="*/ 6308590 w 8222947"/>
              <a:gd name="connsiteY1" fmla="*/ 41571 h 6187327"/>
              <a:gd name="connsiteX2" fmla="*/ 8006972 w 8222947"/>
              <a:gd name="connsiteY2" fmla="*/ 1782211 h 6187327"/>
              <a:gd name="connsiteX3" fmla="*/ 8214187 w 8222947"/>
              <a:gd name="connsiteY3" fmla="*/ 2329511 h 6187327"/>
              <a:gd name="connsiteX4" fmla="*/ 8222947 w 8222947"/>
              <a:gd name="connsiteY4" fmla="*/ 2362752 h 6187327"/>
              <a:gd name="connsiteX5" fmla="*/ 8222947 w 8222947"/>
              <a:gd name="connsiteY5" fmla="*/ 4688892 h 6187327"/>
              <a:gd name="connsiteX6" fmla="*/ 8207914 w 8222947"/>
              <a:gd name="connsiteY6" fmla="*/ 4742881 h 6187327"/>
              <a:gd name="connsiteX7" fmla="*/ 7556423 w 8222947"/>
              <a:gd name="connsiteY7" fmla="*/ 6028617 h 6187327"/>
              <a:gd name="connsiteX8" fmla="*/ 7425161 w 8222947"/>
              <a:gd name="connsiteY8" fmla="*/ 6187327 h 6187327"/>
              <a:gd name="connsiteX9" fmla="*/ 1006577 w 8222947"/>
              <a:gd name="connsiteY9" fmla="*/ 6187327 h 6187327"/>
              <a:gd name="connsiteX10" fmla="*/ 850964 w 8222947"/>
              <a:gd name="connsiteY10" fmla="*/ 5995980 h 6187327"/>
              <a:gd name="connsiteX11" fmla="*/ 422250 w 8222947"/>
              <a:gd name="connsiteY11" fmla="*/ 5267019 h 6187327"/>
              <a:gd name="connsiteX12" fmla="*/ 142610 w 8222947"/>
              <a:gd name="connsiteY12" fmla="*/ 2830055 h 6187327"/>
              <a:gd name="connsiteX13" fmla="*/ 3539677 w 8222947"/>
              <a:gd name="connsiteY13" fmla="*/ 2265216 h 6187327"/>
              <a:gd name="connsiteX14" fmla="*/ 5924544 w 8222947"/>
              <a:gd name="connsiteY14" fmla="*/ 885 h 618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222947" h="6187327">
                <a:moveTo>
                  <a:pt x="5924544" y="885"/>
                </a:moveTo>
                <a:cubicBezTo>
                  <a:pt x="6041007" y="-3625"/>
                  <a:pt x="6168271" y="8957"/>
                  <a:pt x="6308590" y="41571"/>
                </a:cubicBezTo>
                <a:cubicBezTo>
                  <a:pt x="6952725" y="190142"/>
                  <a:pt x="7634399" y="972436"/>
                  <a:pt x="8006972" y="1782211"/>
                </a:cubicBezTo>
                <a:cubicBezTo>
                  <a:pt x="8089782" y="1962218"/>
                  <a:pt x="8158705" y="2145053"/>
                  <a:pt x="8214187" y="2329511"/>
                </a:cubicBezTo>
                <a:lnTo>
                  <a:pt x="8222947" y="2362752"/>
                </a:lnTo>
                <a:lnTo>
                  <a:pt x="8222947" y="4688892"/>
                </a:lnTo>
                <a:lnTo>
                  <a:pt x="8207914" y="4742881"/>
                </a:lnTo>
                <a:cubicBezTo>
                  <a:pt x="8067235" y="5203851"/>
                  <a:pt x="7847382" y="5639692"/>
                  <a:pt x="7556423" y="6028617"/>
                </a:cubicBezTo>
                <a:lnTo>
                  <a:pt x="7425161" y="6187327"/>
                </a:lnTo>
                <a:lnTo>
                  <a:pt x="1006577" y="6187327"/>
                </a:lnTo>
                <a:lnTo>
                  <a:pt x="850964" y="5995980"/>
                </a:lnTo>
                <a:cubicBezTo>
                  <a:pt x="686863" y="5772304"/>
                  <a:pt x="542722" y="5528860"/>
                  <a:pt x="422250" y="5267019"/>
                </a:cubicBezTo>
                <a:cubicBezTo>
                  <a:pt x="50312" y="4458802"/>
                  <a:pt x="-155418" y="3502075"/>
                  <a:pt x="142610" y="2830055"/>
                </a:cubicBezTo>
                <a:cubicBezTo>
                  <a:pt x="788131" y="1375996"/>
                  <a:pt x="2271479" y="2908304"/>
                  <a:pt x="3539677" y="2265216"/>
                </a:cubicBezTo>
                <a:cubicBezTo>
                  <a:pt x="4682264" y="1685095"/>
                  <a:pt x="4798738" y="44473"/>
                  <a:pt x="5924544" y="885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" name="Freihandform 11"/>
          <p:cNvSpPr/>
          <p:nvPr/>
        </p:nvSpPr>
        <p:spPr>
          <a:xfrm>
            <a:off x="5642407" y="1910668"/>
            <a:ext cx="6555944" cy="4947333"/>
          </a:xfrm>
          <a:custGeom>
            <a:avLst/>
            <a:gdLst>
              <a:gd name="connsiteX0" fmla="*/ 4854063 w 6552531"/>
              <a:gd name="connsiteY0" fmla="*/ 7 h 4947333"/>
              <a:gd name="connsiteX1" fmla="*/ 5071206 w 6552531"/>
              <a:gd name="connsiteY1" fmla="*/ 27731 h 4947333"/>
              <a:gd name="connsiteX2" fmla="*/ 6551503 w 6552531"/>
              <a:gd name="connsiteY2" fmla="*/ 1809287 h 4947333"/>
              <a:gd name="connsiteX3" fmla="*/ 6552531 w 6552531"/>
              <a:gd name="connsiteY3" fmla="*/ 1812764 h 4947333"/>
              <a:gd name="connsiteX4" fmla="*/ 6552531 w 6552531"/>
              <a:gd name="connsiteY4" fmla="*/ 3922236 h 4947333"/>
              <a:gd name="connsiteX5" fmla="*/ 6508354 w 6552531"/>
              <a:gd name="connsiteY5" fmla="*/ 4056281 h 4947333"/>
              <a:gd name="connsiteX6" fmla="*/ 6167266 w 6552531"/>
              <a:gd name="connsiteY6" fmla="*/ 4753897 h 4947333"/>
              <a:gd name="connsiteX7" fmla="*/ 6033717 w 6552531"/>
              <a:gd name="connsiteY7" fmla="*/ 4947333 h 4947333"/>
              <a:gd name="connsiteX8" fmla="*/ 688221 w 6552531"/>
              <a:gd name="connsiteY8" fmla="*/ 4947333 h 4947333"/>
              <a:gd name="connsiteX9" fmla="*/ 669155 w 6552531"/>
              <a:gd name="connsiteY9" fmla="*/ 4921952 h 4947333"/>
              <a:gd name="connsiteX10" fmla="*/ 159446 w 6552531"/>
              <a:gd name="connsiteY10" fmla="*/ 3896401 h 4947333"/>
              <a:gd name="connsiteX11" fmla="*/ 44617 w 6552531"/>
              <a:gd name="connsiteY11" fmla="*/ 3440846 h 4947333"/>
              <a:gd name="connsiteX12" fmla="*/ 40529 w 6552531"/>
              <a:gd name="connsiteY12" fmla="*/ 3406626 h 4947333"/>
              <a:gd name="connsiteX13" fmla="*/ 39476 w 6552531"/>
              <a:gd name="connsiteY13" fmla="*/ 3401514 h 4947333"/>
              <a:gd name="connsiteX14" fmla="*/ 482859 w 6552531"/>
              <a:gd name="connsiteY14" fmla="*/ 1876033 h 4947333"/>
              <a:gd name="connsiteX15" fmla="*/ 896951 w 6552531"/>
              <a:gd name="connsiteY15" fmla="*/ 1759366 h 4947333"/>
              <a:gd name="connsiteX16" fmla="*/ 1369778 w 6552531"/>
              <a:gd name="connsiteY16" fmla="*/ 1839493 h 4947333"/>
              <a:gd name="connsiteX17" fmla="*/ 1408346 w 6552531"/>
              <a:gd name="connsiteY17" fmla="*/ 1854656 h 4947333"/>
              <a:gd name="connsiteX18" fmla="*/ 1515289 w 6552531"/>
              <a:gd name="connsiteY18" fmla="*/ 1876395 h 4947333"/>
              <a:gd name="connsiteX19" fmla="*/ 2860708 w 6552531"/>
              <a:gd name="connsiteY19" fmla="*/ 1855646 h 4947333"/>
              <a:gd name="connsiteX20" fmla="*/ 3877062 w 6552531"/>
              <a:gd name="connsiteY20" fmla="*/ 691198 h 4947333"/>
              <a:gd name="connsiteX21" fmla="*/ 4633989 w 6552531"/>
              <a:gd name="connsiteY21" fmla="*/ 13545 h 4947333"/>
              <a:gd name="connsiteX22" fmla="*/ 4683323 w 6552531"/>
              <a:gd name="connsiteY22" fmla="*/ 9490 h 4947333"/>
              <a:gd name="connsiteX23" fmla="*/ 4720135 w 6552531"/>
              <a:gd name="connsiteY23" fmla="*/ 11657 h 4947333"/>
              <a:gd name="connsiteX24" fmla="*/ 4746809 w 6552531"/>
              <a:gd name="connsiteY24" fmla="*/ 6469 h 4947333"/>
              <a:gd name="connsiteX25" fmla="*/ 4854063 w 6552531"/>
              <a:gd name="connsiteY25" fmla="*/ 7 h 494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552531" h="4947333">
                <a:moveTo>
                  <a:pt x="4854063" y="7"/>
                </a:moveTo>
                <a:cubicBezTo>
                  <a:pt x="4925952" y="311"/>
                  <a:pt x="4998520" y="9743"/>
                  <a:pt x="5071206" y="27731"/>
                </a:cubicBezTo>
                <a:cubicBezTo>
                  <a:pt x="5652694" y="171645"/>
                  <a:pt x="6241767" y="863160"/>
                  <a:pt x="6551503" y="1809287"/>
                </a:cubicBezTo>
                <a:lnTo>
                  <a:pt x="6552531" y="1812764"/>
                </a:lnTo>
                <a:lnTo>
                  <a:pt x="6552531" y="3922236"/>
                </a:lnTo>
                <a:lnTo>
                  <a:pt x="6508354" y="4056281"/>
                </a:lnTo>
                <a:cubicBezTo>
                  <a:pt x="6420252" y="4303320"/>
                  <a:pt x="6305352" y="4537096"/>
                  <a:pt x="6167266" y="4753897"/>
                </a:cubicBezTo>
                <a:lnTo>
                  <a:pt x="6033717" y="4947333"/>
                </a:lnTo>
                <a:lnTo>
                  <a:pt x="688221" y="4947333"/>
                </a:lnTo>
                <a:lnTo>
                  <a:pt x="669155" y="4921952"/>
                </a:lnTo>
                <a:cubicBezTo>
                  <a:pt x="462010" y="4623316"/>
                  <a:pt x="290452" y="4280274"/>
                  <a:pt x="159446" y="3896401"/>
                </a:cubicBezTo>
                <a:cubicBezTo>
                  <a:pt x="110759" y="3753734"/>
                  <a:pt x="70478" y="3595787"/>
                  <a:pt x="44617" y="3440846"/>
                </a:cubicBezTo>
                <a:lnTo>
                  <a:pt x="40529" y="3406626"/>
                </a:lnTo>
                <a:lnTo>
                  <a:pt x="39476" y="3401514"/>
                </a:lnTo>
                <a:cubicBezTo>
                  <a:pt x="-78551" y="2709645"/>
                  <a:pt x="67748" y="2122061"/>
                  <a:pt x="482859" y="1876033"/>
                </a:cubicBezTo>
                <a:cubicBezTo>
                  <a:pt x="607393" y="1802224"/>
                  <a:pt x="747277" y="1764396"/>
                  <a:pt x="896951" y="1759366"/>
                </a:cubicBezTo>
                <a:cubicBezTo>
                  <a:pt x="1046624" y="1754337"/>
                  <a:pt x="1206087" y="1782107"/>
                  <a:pt x="1369778" y="1839493"/>
                </a:cubicBezTo>
                <a:lnTo>
                  <a:pt x="1408346" y="1854656"/>
                </a:lnTo>
                <a:lnTo>
                  <a:pt x="1515289" y="1876395"/>
                </a:lnTo>
                <a:cubicBezTo>
                  <a:pt x="1867428" y="1960511"/>
                  <a:pt x="2467079" y="2053179"/>
                  <a:pt x="2860708" y="1855646"/>
                </a:cubicBezTo>
                <a:cubicBezTo>
                  <a:pt x="3254336" y="1658114"/>
                  <a:pt x="3625995" y="1062372"/>
                  <a:pt x="3877062" y="691198"/>
                </a:cubicBezTo>
                <a:cubicBezTo>
                  <a:pt x="4155238" y="279949"/>
                  <a:pt x="4374413" y="55026"/>
                  <a:pt x="4633989" y="13545"/>
                </a:cubicBezTo>
                <a:cubicBezTo>
                  <a:pt x="4650213" y="10953"/>
                  <a:pt x="4666671" y="9635"/>
                  <a:pt x="4683323" y="9490"/>
                </a:cubicBezTo>
                <a:lnTo>
                  <a:pt x="4720135" y="11657"/>
                </a:lnTo>
                <a:lnTo>
                  <a:pt x="4746809" y="6469"/>
                </a:lnTo>
                <a:cubicBezTo>
                  <a:pt x="4782344" y="1985"/>
                  <a:pt x="4818118" y="-145"/>
                  <a:pt x="4854063" y="7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38700" y="3239457"/>
            <a:ext cx="6790944" cy="1097269"/>
          </a:xfrm>
        </p:spPr>
        <p:txBody>
          <a:bodyPr lIns="0" tIns="0" bIns="0"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 Titelfolie</a:t>
            </a:r>
            <a:endParaRPr lang="de-CH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F2D6CD5-EBD8-4E95-8859-83C8D04BF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6177" y="1533510"/>
            <a:ext cx="2691819" cy="1264388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833464" y="5641975"/>
            <a:ext cx="1445099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1200">
                <a:latin typeface="+mn-lt"/>
              </a:defRPr>
            </a:lvl1pPr>
          </a:lstStyle>
          <a:p>
            <a:fld id="{264CC842-4DE8-4AA6-BC4B-F04B1ED0069B}" type="datetime4">
              <a:rPr lang="de-CH" smtClean="0"/>
              <a:t>7. September 2023</a:t>
            </a:fld>
            <a:endParaRPr lang="de-CH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9B772D-4EEB-40F5-B989-5B158C414958}"/>
              </a:ext>
            </a:extLst>
          </p:cNvPr>
          <p:cNvSpPr/>
          <p:nvPr/>
        </p:nvSpPr>
        <p:spPr>
          <a:xfrm>
            <a:off x="0" y="6723258"/>
            <a:ext cx="12198350" cy="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/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2A818FE7-2817-4CCE-892B-6DE76AF6C5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6200774"/>
            <a:ext cx="5541757" cy="42134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pPr lvl="0"/>
            <a:r>
              <a:rPr lang="de-CH" dirty="0"/>
              <a:t>Departement / Abteilung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38700" y="4410388"/>
            <a:ext cx="6790944" cy="86030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 b="1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Untertitel</a:t>
            </a:r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833464" y="5342714"/>
            <a:ext cx="5546993" cy="184666"/>
          </a:xfrm>
          <a:prstGeom prst="rect">
            <a:avLst/>
          </a:prstGeom>
        </p:spPr>
        <p:txBody>
          <a:bodyPr wrap="none" lIns="0" tIns="0" rIns="0" bIns="0" anchor="b" anchorCtr="0">
            <a:noAutofit/>
          </a:bodyPr>
          <a:lstStyle>
            <a:lvl1pPr marL="0" marR="0" indent="0" algn="l" defTabSz="609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</a:defRPr>
            </a:lvl1pPr>
            <a:lvl2pPr marL="360362" indent="0">
              <a:buNone/>
              <a:defRPr/>
            </a:lvl2pPr>
            <a:lvl3pPr marL="719138" indent="0">
              <a:buNone/>
              <a:defRPr/>
            </a:lvl3pPr>
            <a:lvl4pPr marL="1077912" indent="0">
              <a:buNone/>
              <a:defRPr/>
            </a:lvl4pPr>
            <a:lvl5pPr marL="1438275" indent="0">
              <a:buNone/>
              <a:defRPr/>
            </a:lvl5pPr>
          </a:lstStyle>
          <a:p>
            <a:pPr marL="0" marR="0" lvl="0" indent="0" algn="l" defTabSz="609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Vorname Nachname</a:t>
            </a:r>
          </a:p>
        </p:txBody>
      </p:sp>
    </p:spTree>
    <p:extLst>
      <p:ext uri="{BB962C8B-B14F-4D97-AF65-F5344CB8AC3E}">
        <p14:creationId xmlns:p14="http://schemas.microsoft.com/office/powerpoint/2010/main" val="3244594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7335">
          <p15:clr>
            <a:srgbClr val="FBAE40"/>
          </p15:clr>
        </p15:guide>
        <p15:guide id="3" pos="304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4A9E40-7240-4F8C-91F5-7243BE9F6D2D}" type="datetime4">
              <a:rPr lang="de-CH" smtClean="0"/>
              <a:t>7. September 2023</a:t>
            </a:fld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Thema</a:t>
            </a:r>
          </a:p>
        </p:txBody>
      </p:sp>
    </p:spTree>
    <p:extLst>
      <p:ext uri="{BB962C8B-B14F-4D97-AF65-F5344CB8AC3E}">
        <p14:creationId xmlns:p14="http://schemas.microsoft.com/office/powerpoint/2010/main" val="2476660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85F5-C6E5-4C4C-B2F6-06E8354F62AE}" type="datetime4">
              <a:rPr lang="de-CH" smtClean="0"/>
              <a:t>7. September 2023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421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ll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33B2C-638F-41DD-91D2-E7ADFBC8BEC0}" type="datetime4">
              <a:rPr lang="de-CH" smtClean="0"/>
              <a:t>7. September 2023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-1"/>
            <a:ext cx="12198350" cy="6200775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 dirty="0"/>
              <a:t>Bild über das Bild-Icon einfügen</a:t>
            </a:r>
          </a:p>
        </p:txBody>
      </p:sp>
    </p:spTree>
    <p:extLst>
      <p:ext uri="{BB962C8B-B14F-4D97-AF65-F5344CB8AC3E}">
        <p14:creationId xmlns:p14="http://schemas.microsoft.com/office/powerpoint/2010/main" val="1106125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F2D6CD5-EBD8-4E95-8859-83C8D04BF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804" y="5947634"/>
            <a:ext cx="1558409" cy="732008"/>
          </a:xfrm>
          <a:prstGeom prst="rect">
            <a:avLst/>
          </a:prstGeom>
        </p:spPr>
      </p:pic>
      <p:sp>
        <p:nvSpPr>
          <p:cNvPr id="14" name="Bildplatzhalter 13" descr="Hier Titelbild einfügen" title="Titelbild">
            <a:extLst>
              <a:ext uri="{FF2B5EF4-FFF2-40B4-BE49-F238E27FC236}">
                <a16:creationId xmlns:a16="http://schemas.microsoft.com/office/drawing/2014/main" id="{1DE6A71F-9A5B-4F1D-A226-20EDC05C37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8350" cy="5772670"/>
          </a:xfrm>
          <a:prstGeom prst="rect">
            <a:avLst/>
          </a:prstGeom>
          <a:solidFill>
            <a:schemeClr val="bg2"/>
          </a:solidFill>
        </p:spPr>
        <p:txBody>
          <a:bodyPr lIns="216000" tIns="108000" anchor="t" anchorCtr="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 dirty="0"/>
              <a:t>Tipp: Zuerst das Bild einfügen (über das Bild-Icon), dann den Titel eingeben.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38531" y="3427353"/>
            <a:ext cx="5957391" cy="797311"/>
          </a:xfrm>
          <a:solidFill>
            <a:srgbClr val="FFFFFF">
              <a:alpha val="80000"/>
            </a:srgbClr>
          </a:solidFill>
        </p:spPr>
        <p:txBody>
          <a:bodyPr wrap="square" lIns="108000" tIns="72000" rIns="108000" bIns="108000" anchor="b" anchorCtr="0">
            <a:spAutoFit/>
          </a:bodyPr>
          <a:lstStyle>
            <a:lvl1pPr algn="l">
              <a:lnSpc>
                <a:spcPct val="100000"/>
              </a:lnSpc>
              <a:defRPr sz="4000" b="1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 Titelfolie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329363" y="6453187"/>
            <a:ext cx="3377345" cy="179387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9A174D-0E41-4B3E-BB70-D85465897A57}" type="datetime4">
              <a:rPr lang="de-CH" smtClean="0"/>
              <a:t>7. September 2023</a:t>
            </a:fld>
            <a:endParaRPr lang="de-CH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08043DE-5E81-43FD-995B-4B17DF0265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27514" y="4224664"/>
            <a:ext cx="4064000" cy="489534"/>
          </a:xfrm>
          <a:prstGeom prst="rect">
            <a:avLst/>
          </a:prstGeom>
          <a:solidFill>
            <a:srgbClr val="D72864">
              <a:alpha val="80000"/>
            </a:srgbClr>
          </a:solidFill>
        </p:spPr>
        <p:txBody>
          <a:bodyPr wrap="square" lIns="108000" tIns="72000" rIns="108000" bIns="108000" anchor="t" anchorCtr="0">
            <a:sp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Untertitel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29363" y="5949950"/>
            <a:ext cx="3365053" cy="5032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marR="0" indent="0" algn="l" defTabSz="609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  <a:lvl2pPr marL="360362" indent="0">
              <a:buNone/>
              <a:defRPr/>
            </a:lvl2pPr>
            <a:lvl3pPr marL="719138" indent="0">
              <a:buNone/>
              <a:defRPr/>
            </a:lvl3pPr>
            <a:lvl4pPr marL="1077912" indent="0">
              <a:buNone/>
              <a:defRPr/>
            </a:lvl4pPr>
            <a:lvl5pPr marL="1438275" indent="0">
              <a:buNone/>
              <a:defRPr/>
            </a:lvl5pPr>
          </a:lstStyle>
          <a:p>
            <a:pPr marL="0" marR="0" lvl="0" indent="0" algn="l" defTabSz="609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Vorname Nachname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2A818FE7-2817-4CCE-892B-6DE76AF6C5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450" y="5949950"/>
            <a:ext cx="4532081" cy="6477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pPr lvl="0"/>
            <a:r>
              <a:rPr lang="de-CH" dirty="0"/>
              <a:t>Departement / Abteilung</a:t>
            </a:r>
          </a:p>
        </p:txBody>
      </p:sp>
    </p:spTree>
    <p:extLst>
      <p:ext uri="{BB962C8B-B14F-4D97-AF65-F5344CB8AC3E}">
        <p14:creationId xmlns:p14="http://schemas.microsoft.com/office/powerpoint/2010/main" val="2044621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8">
          <p15:clr>
            <a:srgbClr val="FBAE40"/>
          </p15:clr>
        </p15:guide>
        <p15:guide id="2" pos="2663">
          <p15:clr>
            <a:srgbClr val="FBAE40"/>
          </p15:clr>
        </p15:guide>
        <p15:guide id="3" orient="horz" pos="2659">
          <p15:clr>
            <a:srgbClr val="FBAE40"/>
          </p15:clr>
        </p15:guide>
        <p15:guide id="8" pos="5223">
          <p15:clr>
            <a:srgbClr val="FBAE40"/>
          </p15:clr>
        </p15:guide>
        <p15:guide id="9" orient="horz" pos="3748">
          <p15:clr>
            <a:srgbClr val="FBAE40"/>
          </p15:clr>
        </p15:guide>
        <p15:guide id="10" pos="336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foli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7F6D-8891-40E1-8522-6366D135ABEA}" type="datetime4">
              <a:rPr lang="de-CH" smtClean="0"/>
              <a:t>7. September 2023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6494462" y="333375"/>
            <a:ext cx="5365751" cy="5867400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 dirty="0"/>
              <a:t>Bild über das Bild-Icon einfügen</a:t>
            </a:r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449" y="2213149"/>
            <a:ext cx="5364164" cy="1917733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Untertitel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806450" y="333375"/>
            <a:ext cx="5364163" cy="183515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3200" baseline="0"/>
            </a:lvl1pPr>
          </a:lstStyle>
          <a:p>
            <a:r>
              <a:rPr lang="de-DE" dirty="0"/>
              <a:t>Titel Abschnittsfolie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60501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orient="horz" pos="136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foli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3850783"/>
            <a:ext cx="12198350" cy="2349992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 dirty="0"/>
              <a:t>Bild über das Bild-Icon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06450" y="333375"/>
            <a:ext cx="11053763" cy="183515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de-DE" dirty="0"/>
              <a:t>Titel Abschnittsfolie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6CE7-67CC-435F-9F5E-A1AEBDE861EC}" type="datetime4">
              <a:rPr lang="de-CH" smtClean="0"/>
              <a:t>7. September 2023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450" y="2213149"/>
            <a:ext cx="7371633" cy="1398501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1021904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orient="horz" pos="136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06450" y="1449387"/>
            <a:ext cx="11053763" cy="4751387"/>
          </a:xfrm>
          <a:prstGeom prst="rect">
            <a:avLst/>
          </a:prstGeom>
        </p:spPr>
        <p:txBody>
          <a:bodyPr numCol="2" spcCol="288000">
            <a:normAutofit/>
          </a:bodyPr>
          <a:lstStyle>
            <a:lvl1pPr marL="342900" marR="0" indent="-342900" algn="l" defTabSz="609768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sz="2000" baseline="0"/>
            </a:lvl1pPr>
            <a:lvl2pPr marL="360363" indent="-360363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SzPct val="120000"/>
              <a:buFontTx/>
              <a:buBlip>
                <a:blip r:embed="rId2"/>
              </a:buBlip>
              <a:defRPr sz="2000" b="1" baseline="0"/>
            </a:lvl2pPr>
            <a:lvl3pPr marL="628650" indent="-2682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/>
            </a:lvl3pPr>
            <a:lvl4pPr marL="895350" indent="-206375">
              <a:spcBef>
                <a:spcPts val="400"/>
              </a:spcBef>
              <a:spcAft>
                <a:spcPts val="0"/>
              </a:spcAft>
              <a:defRPr/>
            </a:lvl4pPr>
            <a:lvl5pPr marL="1163638" indent="-230188">
              <a:spcBef>
                <a:spcPts val="4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Thema 1 [Ebene 1]</a:t>
            </a:r>
          </a:p>
          <a:p>
            <a:pPr lvl="1"/>
            <a:r>
              <a:rPr lang="de-DE" dirty="0"/>
              <a:t>Thema 2 aktiv [Ebene 2]</a:t>
            </a:r>
          </a:p>
          <a:p>
            <a:pPr lvl="2"/>
            <a:r>
              <a:rPr lang="de-DE" dirty="0"/>
              <a:t>Unterthema 1 [Ebene 3]</a:t>
            </a:r>
          </a:p>
          <a:p>
            <a:pPr lvl="2"/>
            <a:r>
              <a:rPr lang="de-DE" dirty="0"/>
              <a:t>Unterthema 2 [Ebene 3]</a:t>
            </a:r>
          </a:p>
          <a:p>
            <a:pPr marL="342900" marR="0" lvl="0" indent="-342900" algn="l" defTabSz="609768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Thema 3 [Ebene 1]</a:t>
            </a:r>
          </a:p>
          <a:p>
            <a:pPr lvl="0"/>
            <a:endParaRPr lang="de-DE" dirty="0"/>
          </a:p>
          <a:p>
            <a:pPr lvl="2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37E42-749D-4FBB-A818-2A07BB48FFC0}" type="datetime4">
              <a:rPr lang="de-CH" smtClean="0"/>
              <a:t>7. September 2023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Titel ändern: Menü 'Einfügen'&gt;'Kopf- und Fusszeile'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E42ADF-F5B2-43B8-AB96-1EFC272BC7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8468" y="6244316"/>
            <a:ext cx="1340225" cy="629524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806450" y="333376"/>
            <a:ext cx="11053763" cy="287337"/>
          </a:xfrm>
        </p:spPr>
        <p:txBody>
          <a:bodyPr/>
          <a:lstStyle>
            <a:lvl1pPr>
              <a:defRPr lang="de-DE" sz="2000" b="1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dirty="0"/>
              <a:t>Agenda-Titel eingeben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30436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FEF1DF5-0ECC-49CA-8174-9E0B95742C2E}" type="datetime4">
              <a:rPr lang="de-CH" smtClean="0"/>
              <a:t>7. September 2023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21"/>
          </p:nvPr>
        </p:nvSpPr>
        <p:spPr>
          <a:xfrm>
            <a:off x="806450" y="1449388"/>
            <a:ext cx="11053763" cy="4751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Thema</a:t>
            </a:r>
          </a:p>
        </p:txBody>
      </p:sp>
    </p:spTree>
    <p:extLst>
      <p:ext uri="{BB962C8B-B14F-4D97-AF65-F5344CB8AC3E}">
        <p14:creationId xmlns:p14="http://schemas.microsoft.com/office/powerpoint/2010/main" val="1933275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D21A-6E20-4E2B-AEDB-7088F015233B}" type="datetime4">
              <a:rPr lang="de-CH" smtClean="0"/>
              <a:t>7. September 2023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Thema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26"/>
          </p:nvPr>
        </p:nvSpPr>
        <p:spPr>
          <a:xfrm>
            <a:off x="806450" y="1449388"/>
            <a:ext cx="5364163" cy="4751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11" name="Inhaltsplatzhalter 6"/>
          <p:cNvSpPr>
            <a:spLocks noGrp="1"/>
          </p:cNvSpPr>
          <p:nvPr>
            <p:ph sz="quarter" idx="27"/>
          </p:nvPr>
        </p:nvSpPr>
        <p:spPr>
          <a:xfrm>
            <a:off x="6496050" y="1449388"/>
            <a:ext cx="5364163" cy="4751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7685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8848EAD-CB32-45AE-995A-E1C2778C9FC7}" type="datetime4">
              <a:rPr lang="de-CH" smtClean="0"/>
              <a:t>7. September 2023</a:t>
            </a:fld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451" y="1449388"/>
            <a:ext cx="5364576" cy="358775"/>
          </a:xfrm>
          <a:prstGeom prst="rect">
            <a:avLst/>
          </a:prstGeom>
        </p:spPr>
        <p:txBody>
          <a:bodyPr t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05072" y="1449388"/>
            <a:ext cx="5353967" cy="358775"/>
          </a:xfrm>
          <a:prstGeom prst="rect">
            <a:avLst/>
          </a:prstGeom>
        </p:spPr>
        <p:txBody>
          <a:bodyPr t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Thema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quarter" idx="25"/>
          </p:nvPr>
        </p:nvSpPr>
        <p:spPr>
          <a:xfrm>
            <a:off x="806450" y="1881188"/>
            <a:ext cx="5364163" cy="431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15" name="Inhaltsplatzhalter 4"/>
          <p:cNvSpPr>
            <a:spLocks noGrp="1"/>
          </p:cNvSpPr>
          <p:nvPr>
            <p:ph sz="quarter" idx="26"/>
          </p:nvPr>
        </p:nvSpPr>
        <p:spPr>
          <a:xfrm>
            <a:off x="6494463" y="1881188"/>
            <a:ext cx="5364163" cy="431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6247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orient="horz" pos="11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7"/>
          <p:cNvSpPr>
            <a:spLocks noGrp="1"/>
          </p:cNvSpPr>
          <p:nvPr>
            <p:ph type="pic" sz="quarter" idx="21" hasCustomPrompt="1"/>
          </p:nvPr>
        </p:nvSpPr>
        <p:spPr>
          <a:xfrm>
            <a:off x="7431782" y="333375"/>
            <a:ext cx="4428432" cy="5867400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 dirty="0"/>
              <a:t>Bild über das Bild-Icon einfügen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5A58-4B65-4567-BA46-A4420E983158}" type="datetime4">
              <a:rPr lang="de-CH" smtClean="0"/>
              <a:t>7. September 2023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2"/>
          </p:nvPr>
        </p:nvSpPr>
        <p:spPr>
          <a:xfrm>
            <a:off x="806450" y="1449388"/>
            <a:ext cx="6337300" cy="4751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6337301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Thema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6451" y="692150"/>
            <a:ext cx="6337300" cy="684213"/>
          </a:xfrm>
        </p:spPr>
        <p:txBody>
          <a:bodyPr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22903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elplatzhalter 1"/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dirty="0"/>
              <a:t>Titel Inhaltsfolie einzeilig</a:t>
            </a:r>
            <a:endParaRPr lang="de-CH" dirty="0"/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DCCF8EB6-970F-4B91-8E46-5B6411EAA2E4}"/>
              </a:ext>
            </a:extLst>
          </p:cNvPr>
          <p:cNvCxnSpPr>
            <a:cxnSpLocks/>
          </p:cNvCxnSpPr>
          <p:nvPr/>
        </p:nvCxnSpPr>
        <p:spPr>
          <a:xfrm>
            <a:off x="802958" y="6454845"/>
            <a:ext cx="5875" cy="40315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Datumsplatzhalter 2">
            <a:extLst>
              <a:ext uri="{FF2B5EF4-FFF2-40B4-BE49-F238E27FC236}">
                <a16:creationId xmlns:a16="http://schemas.microsoft.com/office/drawing/2014/main" id="{DD859570-9479-4CD6-9E5E-B8BCB591E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94464" y="6453187"/>
            <a:ext cx="3376650" cy="17938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/>
            </a:lvl1pPr>
          </a:lstStyle>
          <a:p>
            <a:fld id="{88D045DE-9EA8-4D00-A06A-18A4CA464667}" type="datetime4">
              <a:rPr lang="de-CH" smtClean="0"/>
              <a:t>7. September 2023</a:t>
            </a:fld>
            <a:endParaRPr lang="de-CH" dirty="0"/>
          </a:p>
        </p:txBody>
      </p:sp>
      <p:sp>
        <p:nvSpPr>
          <p:cNvPr id="52" name="Fußzeilenplatzhalter 3">
            <a:extLst>
              <a:ext uri="{FF2B5EF4-FFF2-40B4-BE49-F238E27FC236}">
                <a16:creationId xmlns:a16="http://schemas.microsoft.com/office/drawing/2014/main" id="{2A1BCD4E-392B-40D0-9259-9419E7635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6450" y="6454845"/>
            <a:ext cx="5364163" cy="332663"/>
          </a:xfrm>
          <a:prstGeom prst="rect">
            <a:avLst/>
          </a:prstGeom>
        </p:spPr>
        <p:txBody>
          <a:bodyPr lIns="108000" tIns="0" rIns="0" bIns="0"/>
          <a:lstStyle>
            <a:lvl1pPr algn="l">
              <a:defRPr sz="1200"/>
            </a:lvl1pPr>
          </a:lstStyle>
          <a:p>
            <a:r>
              <a:rPr lang="de-CH"/>
              <a:t>Titel ändern: Menü 'Einfügen'&gt;'Kopf- und Fusszeile'</a:t>
            </a:r>
            <a:endParaRPr lang="de-CH" dirty="0"/>
          </a:p>
        </p:txBody>
      </p:sp>
      <p:sp>
        <p:nvSpPr>
          <p:cNvPr id="53" name="Foliennummernplatzhalter 4">
            <a:extLst>
              <a:ext uri="{FF2B5EF4-FFF2-40B4-BE49-F238E27FC236}">
                <a16:creationId xmlns:a16="http://schemas.microsoft.com/office/drawing/2014/main" id="{F6E723C3-915C-402C-9570-E97A66A84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8996" y="6453187"/>
            <a:ext cx="537454" cy="179387"/>
          </a:xfrm>
          <a:prstGeom prst="rect">
            <a:avLst/>
          </a:prstGeom>
        </p:spPr>
        <p:txBody>
          <a:bodyPr lIns="0" tIns="0" rIns="108000" bIns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8E42ADF-F5B2-43B8-AB96-1EFC272BC70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8468" y="6244316"/>
            <a:ext cx="1340225" cy="629524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802958" y="1449388"/>
            <a:ext cx="11057254" cy="47513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4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672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</p:sldLayoutIdLst>
  <p:hf hdr="0"/>
  <p:txStyles>
    <p:titleStyle>
      <a:lvl1pPr algn="l" defTabSz="609768" rtl="0" eaLnBrk="1" latinLnBrk="0" hangingPunct="1">
        <a:lnSpc>
          <a:spcPct val="120000"/>
        </a:lnSpc>
        <a:spcBef>
          <a:spcPct val="0"/>
        </a:spcBef>
        <a:buNone/>
        <a:defRPr sz="32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609768" rtl="0" eaLnBrk="1" latinLnBrk="0" hangingPunct="1">
        <a:spcBef>
          <a:spcPts val="18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609768" rtl="0" eaLnBrk="1" latinLnBrk="0" hangingPunct="1">
        <a:spcBef>
          <a:spcPts val="1200"/>
        </a:spcBef>
        <a:buClr>
          <a:schemeClr val="tx1"/>
        </a:buClr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609768" rtl="0" eaLnBrk="1" latinLnBrk="0" hangingPunct="1">
        <a:spcBef>
          <a:spcPts val="1000"/>
        </a:spcBef>
        <a:buSzPct val="90000"/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609768" rtl="0" eaLnBrk="1" latinLnBrk="0" hangingPunct="1">
        <a:spcBef>
          <a:spcPts val="6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marR="0" indent="-252000" algn="l" defTabSz="609768" rtl="0" eaLnBrk="1" fontAlgn="auto" latinLnBrk="0" hangingPunct="1">
        <a:lnSpc>
          <a:spcPct val="120000"/>
        </a:lnSpc>
        <a:spcBef>
          <a:spcPts val="6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611188" rtl="0" eaLnBrk="1" latinLnBrk="0" hangingPunct="1">
        <a:lnSpc>
          <a:spcPct val="120000"/>
        </a:lnSpc>
        <a:spcBef>
          <a:spcPts val="600"/>
        </a:spcBef>
        <a:buFont typeface="Symbol" panose="05050102010706020507" pitchFamily="18" charset="2"/>
        <a:buChar char="-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64000" indent="-252000" algn="l" defTabSz="609768" rtl="0" eaLnBrk="1" latinLnBrk="0" hangingPunct="1">
        <a:lnSpc>
          <a:spcPct val="120000"/>
        </a:lnSpc>
        <a:spcBef>
          <a:spcPts val="6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6097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6097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508">
          <p15:clr>
            <a:srgbClr val="547EBF"/>
          </p15:clr>
        </p15:guide>
        <p15:guide id="7" pos="7471">
          <p15:clr>
            <a:srgbClr val="547EBF"/>
          </p15:clr>
        </p15:guide>
        <p15:guide id="8" orient="horz" pos="210">
          <p15:clr>
            <a:srgbClr val="547EBF"/>
          </p15:clr>
        </p15:guide>
        <p15:guide id="9" orient="horz" pos="4065">
          <p15:clr>
            <a:srgbClr val="C35EA4"/>
          </p15:clr>
        </p15:guide>
        <p15:guide id="10" orient="horz" pos="4156" userDrawn="1">
          <p15:clr>
            <a:srgbClr val="547EBF"/>
          </p15:clr>
        </p15:guide>
        <p15:guide id="12" orient="horz" pos="391">
          <p15:clr>
            <a:srgbClr val="C35EA4"/>
          </p15:clr>
        </p15:guide>
        <p15:guide id="13" orient="horz" pos="913">
          <p15:clr>
            <a:srgbClr val="C35EA4"/>
          </p15:clr>
        </p15:guide>
        <p15:guide id="14" orient="horz" pos="3906">
          <p15:clr>
            <a:srgbClr val="C35EA4"/>
          </p15:clr>
        </p15:guide>
        <p15:guide id="15" pos="3987">
          <p15:clr>
            <a:srgbClr val="9FCC3B"/>
          </p15:clr>
        </p15:guide>
        <p15:guide id="16" pos="4091">
          <p15:clr>
            <a:srgbClr val="C35EA4"/>
          </p15:clr>
        </p15:guide>
        <p15:guide id="17" pos="3887">
          <p15:clr>
            <a:srgbClr val="C35EA4"/>
          </p15:clr>
        </p15:guide>
        <p15:guide id="18" orient="horz" pos="867">
          <p15:clr>
            <a:srgbClr val="C35EA4"/>
          </p15:clr>
        </p15:guide>
        <p15:guide id="19" orient="horz" pos="436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4.png"/><Relationship Id="rId7" Type="http://schemas.openxmlformats.org/officeDocument/2006/relationships/image" Target="../media/image54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59.png"/><Relationship Id="rId5" Type="http://schemas.openxmlformats.org/officeDocument/2006/relationships/image" Target="../media/image65.png"/><Relationship Id="rId10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40.png"/><Relationship Id="rId7" Type="http://schemas.openxmlformats.org/officeDocument/2006/relationships/image" Target="../media/image62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20.png"/><Relationship Id="rId10" Type="http://schemas.openxmlformats.org/officeDocument/2006/relationships/image" Target="../media/image60.png"/><Relationship Id="rId4" Type="http://schemas.openxmlformats.org/officeDocument/2006/relationships/image" Target="../media/image61.png"/><Relationship Id="rId9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6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0.png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Rekonstruktion von unscharfen Bildern mit Wiener-Filtern 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CH"/>
              <a:t>Presentation Aufnahmegespräch MSE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Andreas Kuhn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/>
              <a:t>07.09.2023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9224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4"/>
    </mc:Choice>
    <mc:Fallback xmlns="">
      <p:transition spd="slow" advTm="288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4C90C89-87A8-E16B-D36C-42339327808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06450" y="1449388"/>
            <a:ext cx="11053763" cy="4751387"/>
          </a:xfrm>
        </p:spPr>
        <p:txBody>
          <a:bodyPr/>
          <a:lstStyle/>
          <a:p>
            <a:r>
              <a:rPr lang="en-CH"/>
              <a:t>Separation 2D Faltung in zwei auf einander folgende 1D Faltungen</a:t>
            </a:r>
          </a:p>
          <a:p>
            <a:endParaRPr lang="en-CH"/>
          </a:p>
          <a:p>
            <a:endParaRPr lang="en-CH"/>
          </a:p>
          <a:p>
            <a:r>
              <a:rPr lang="en-CH"/>
              <a:t>Bedingung für die Separierbarkeit eines Faltungs-Kernels</a:t>
            </a:r>
          </a:p>
          <a:p>
            <a:pPr marL="0" indent="0">
              <a:buNone/>
            </a:pPr>
            <a:endParaRPr lang="en-CH"/>
          </a:p>
          <a:p>
            <a:endParaRPr lang="en-CH"/>
          </a:p>
          <a:p>
            <a:r>
              <a:rPr lang="en-CH"/>
              <a:t>Beispiel: Box-Kernel</a:t>
            </a:r>
          </a:p>
          <a:p>
            <a:endParaRPr lang="en-CH"/>
          </a:p>
          <a:p>
            <a:endParaRPr lang="en-CH"/>
          </a:p>
          <a:p>
            <a:endParaRPr lang="en-CH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10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Separierierte Faltung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Degradation</a:t>
            </a:r>
            <a:endParaRPr lang="de-CH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41CDFA8-12AC-ED52-98EB-64556153C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744" y="2009272"/>
            <a:ext cx="5058481" cy="52394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F369FFD-DE3E-B792-1347-0427FB691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874" y="2065387"/>
            <a:ext cx="3686689" cy="40010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0524030-B894-B563-40E1-7A45E4EB5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410" y="3595657"/>
            <a:ext cx="2915057" cy="43821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063B832-187E-0305-B153-14A415D8A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5410" y="5098873"/>
            <a:ext cx="6868484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4C90C89-87A8-E16B-D36C-42339327808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06450" y="1449388"/>
            <a:ext cx="11053763" cy="4751387"/>
          </a:xfrm>
        </p:spPr>
        <p:txBody>
          <a:bodyPr/>
          <a:lstStyle/>
          <a:p>
            <a:r>
              <a:rPr lang="en-CH"/>
              <a:t>Auch Gauss-Kernel kann separiert werden:</a:t>
            </a:r>
          </a:p>
          <a:p>
            <a:endParaRPr lang="en-CH"/>
          </a:p>
          <a:p>
            <a:endParaRPr lang="en-CH"/>
          </a:p>
          <a:p>
            <a:pPr marL="0" indent="0">
              <a:buNone/>
            </a:pPr>
            <a:endParaRPr lang="en-CH"/>
          </a:p>
          <a:p>
            <a:r>
              <a:rPr lang="en-CH"/>
              <a:t>Beispiel 5x5 Gauss Kernel</a:t>
            </a:r>
          </a:p>
          <a:p>
            <a:pPr marL="0" indent="0">
              <a:buNone/>
            </a:pPr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Separierierte Faltung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Degradation</a:t>
            </a:r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DBFB4FA-DD7E-4E2D-5BBC-F238DF3BD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50" y="1859703"/>
            <a:ext cx="11107700" cy="130510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32B0290-52B8-6A62-CC52-2D321E321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171" y="4168305"/>
            <a:ext cx="8735644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9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1" y="492125"/>
            <a:ext cx="11053763" cy="684213"/>
          </a:xfrm>
        </p:spPr>
        <p:txBody>
          <a:bodyPr/>
          <a:lstStyle/>
          <a:p>
            <a:r>
              <a:rPr lang="en-CH"/>
              <a:t>Filterung im Frequenzbereich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Inverse Filterung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</p:txBody>
      </p:sp>
      <p:pic>
        <p:nvPicPr>
          <p:cNvPr id="2" name="Grafik 1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AB96B286-101D-F1B7-D051-569C66F6B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67" y="1638768"/>
            <a:ext cx="6032810" cy="132427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93E88DE9-8C2B-D0EE-3E61-E9DBC8618C0E}"/>
              </a:ext>
            </a:extLst>
          </p:cNvPr>
          <p:cNvSpPr/>
          <p:nvPr/>
        </p:nvSpPr>
        <p:spPr>
          <a:xfrm>
            <a:off x="4936143" y="1428750"/>
            <a:ext cx="1922734" cy="1190171"/>
          </a:xfrm>
          <a:prstGeom prst="rect">
            <a:avLst/>
          </a:prstGeom>
          <a:solidFill>
            <a:srgbClr val="FFFFFF">
              <a:alpha val="74902"/>
            </a:srgb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C74F1E07-9392-AF8E-7E26-9E3ED3B4E167}"/>
              </a:ext>
            </a:extLst>
          </p:cNvPr>
          <p:cNvSpPr/>
          <p:nvPr/>
        </p:nvSpPr>
        <p:spPr>
          <a:xfrm>
            <a:off x="2953128" y="2192495"/>
            <a:ext cx="1983015" cy="1206500"/>
          </a:xfrm>
          <a:custGeom>
            <a:avLst/>
            <a:gdLst>
              <a:gd name="connsiteX0" fmla="*/ 482600 w 1983015"/>
              <a:gd name="connsiteY0" fmla="*/ 31750 h 1206500"/>
              <a:gd name="connsiteX1" fmla="*/ 482600 w 1983015"/>
              <a:gd name="connsiteY1" fmla="*/ 31750 h 1206500"/>
              <a:gd name="connsiteX2" fmla="*/ 539750 w 1983015"/>
              <a:gd name="connsiteY2" fmla="*/ 19050 h 1206500"/>
              <a:gd name="connsiteX3" fmla="*/ 590550 w 1983015"/>
              <a:gd name="connsiteY3" fmla="*/ 0 h 1206500"/>
              <a:gd name="connsiteX4" fmla="*/ 654050 w 1983015"/>
              <a:gd name="connsiteY4" fmla="*/ 12700 h 1206500"/>
              <a:gd name="connsiteX5" fmla="*/ 666750 w 1983015"/>
              <a:gd name="connsiteY5" fmla="*/ 31750 h 1206500"/>
              <a:gd name="connsiteX6" fmla="*/ 704850 w 1983015"/>
              <a:gd name="connsiteY6" fmla="*/ 57150 h 1206500"/>
              <a:gd name="connsiteX7" fmla="*/ 762000 w 1983015"/>
              <a:gd name="connsiteY7" fmla="*/ 82550 h 1206500"/>
              <a:gd name="connsiteX8" fmla="*/ 958850 w 1983015"/>
              <a:gd name="connsiteY8" fmla="*/ 88900 h 1206500"/>
              <a:gd name="connsiteX9" fmla="*/ 1022350 w 1983015"/>
              <a:gd name="connsiteY9" fmla="*/ 95250 h 1206500"/>
              <a:gd name="connsiteX10" fmla="*/ 1174750 w 1983015"/>
              <a:gd name="connsiteY10" fmla="*/ 107950 h 1206500"/>
              <a:gd name="connsiteX11" fmla="*/ 1238250 w 1983015"/>
              <a:gd name="connsiteY11" fmla="*/ 127000 h 1206500"/>
              <a:gd name="connsiteX12" fmla="*/ 1352550 w 1983015"/>
              <a:gd name="connsiteY12" fmla="*/ 165100 h 1206500"/>
              <a:gd name="connsiteX13" fmla="*/ 1765300 w 1983015"/>
              <a:gd name="connsiteY13" fmla="*/ 355600 h 1206500"/>
              <a:gd name="connsiteX14" fmla="*/ 1885950 w 1983015"/>
              <a:gd name="connsiteY14" fmla="*/ 463550 h 1206500"/>
              <a:gd name="connsiteX15" fmla="*/ 1968500 w 1983015"/>
              <a:gd name="connsiteY15" fmla="*/ 889000 h 1206500"/>
              <a:gd name="connsiteX16" fmla="*/ 1790700 w 1983015"/>
              <a:gd name="connsiteY16" fmla="*/ 1060450 h 1206500"/>
              <a:gd name="connsiteX17" fmla="*/ 908050 w 1983015"/>
              <a:gd name="connsiteY17" fmla="*/ 1206500 h 1206500"/>
              <a:gd name="connsiteX18" fmla="*/ 95250 w 1983015"/>
              <a:gd name="connsiteY18" fmla="*/ 946150 h 1206500"/>
              <a:gd name="connsiteX19" fmla="*/ 0 w 1983015"/>
              <a:gd name="connsiteY19" fmla="*/ 704850 h 1206500"/>
              <a:gd name="connsiteX20" fmla="*/ 57150 w 1983015"/>
              <a:gd name="connsiteY20" fmla="*/ 368300 h 1206500"/>
              <a:gd name="connsiteX21" fmla="*/ 82550 w 1983015"/>
              <a:gd name="connsiteY21" fmla="*/ 311150 h 1206500"/>
              <a:gd name="connsiteX22" fmla="*/ 133350 w 1983015"/>
              <a:gd name="connsiteY22" fmla="*/ 215900 h 1206500"/>
              <a:gd name="connsiteX23" fmla="*/ 152400 w 1983015"/>
              <a:gd name="connsiteY23" fmla="*/ 177800 h 1206500"/>
              <a:gd name="connsiteX24" fmla="*/ 482600 w 1983015"/>
              <a:gd name="connsiteY24" fmla="*/ 3175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83015" h="1206500">
                <a:moveTo>
                  <a:pt x="482600" y="31750"/>
                </a:moveTo>
                <a:lnTo>
                  <a:pt x="482600" y="31750"/>
                </a:lnTo>
                <a:cubicBezTo>
                  <a:pt x="501650" y="27517"/>
                  <a:pt x="520818" y="23783"/>
                  <a:pt x="539750" y="19050"/>
                </a:cubicBezTo>
                <a:cubicBezTo>
                  <a:pt x="553023" y="15732"/>
                  <a:pt x="580839" y="3885"/>
                  <a:pt x="590550" y="0"/>
                </a:cubicBezTo>
                <a:cubicBezTo>
                  <a:pt x="611717" y="4233"/>
                  <a:pt x="634125" y="4398"/>
                  <a:pt x="654050" y="12700"/>
                </a:cubicBezTo>
                <a:cubicBezTo>
                  <a:pt x="661095" y="15635"/>
                  <a:pt x="661007" y="26724"/>
                  <a:pt x="666750" y="31750"/>
                </a:cubicBezTo>
                <a:cubicBezTo>
                  <a:pt x="678237" y="41801"/>
                  <a:pt x="692150" y="48683"/>
                  <a:pt x="704850" y="57150"/>
                </a:cubicBezTo>
                <a:cubicBezTo>
                  <a:pt x="722772" y="69098"/>
                  <a:pt x="738177" y="81782"/>
                  <a:pt x="762000" y="82550"/>
                </a:cubicBezTo>
                <a:lnTo>
                  <a:pt x="958850" y="88900"/>
                </a:lnTo>
                <a:lnTo>
                  <a:pt x="1022350" y="95250"/>
                </a:lnTo>
                <a:cubicBezTo>
                  <a:pt x="1073129" y="99730"/>
                  <a:pt x="1124316" y="100533"/>
                  <a:pt x="1174750" y="107950"/>
                </a:cubicBezTo>
                <a:cubicBezTo>
                  <a:pt x="1196614" y="111165"/>
                  <a:pt x="1217211" y="120238"/>
                  <a:pt x="1238250" y="127000"/>
                </a:cubicBezTo>
                <a:cubicBezTo>
                  <a:pt x="1276484" y="139290"/>
                  <a:pt x="1315050" y="150725"/>
                  <a:pt x="1352550" y="165100"/>
                </a:cubicBezTo>
                <a:cubicBezTo>
                  <a:pt x="1473145" y="211328"/>
                  <a:pt x="1651175" y="274082"/>
                  <a:pt x="1765300" y="355600"/>
                </a:cubicBezTo>
                <a:cubicBezTo>
                  <a:pt x="1809213" y="386966"/>
                  <a:pt x="1845733" y="427567"/>
                  <a:pt x="1885950" y="463550"/>
                </a:cubicBezTo>
                <a:cubicBezTo>
                  <a:pt x="1931944" y="583135"/>
                  <a:pt x="2017079" y="756866"/>
                  <a:pt x="1968500" y="889000"/>
                </a:cubicBezTo>
                <a:cubicBezTo>
                  <a:pt x="1940090" y="966276"/>
                  <a:pt x="1863300" y="1021618"/>
                  <a:pt x="1790700" y="1060450"/>
                </a:cubicBezTo>
                <a:cubicBezTo>
                  <a:pt x="1486179" y="1223334"/>
                  <a:pt x="1249920" y="1189618"/>
                  <a:pt x="908050" y="1206500"/>
                </a:cubicBezTo>
                <a:cubicBezTo>
                  <a:pt x="687932" y="1152150"/>
                  <a:pt x="308125" y="1090601"/>
                  <a:pt x="95250" y="946150"/>
                </a:cubicBezTo>
                <a:cubicBezTo>
                  <a:pt x="50265" y="915624"/>
                  <a:pt x="10914" y="743050"/>
                  <a:pt x="0" y="704850"/>
                </a:cubicBezTo>
                <a:cubicBezTo>
                  <a:pt x="10673" y="614126"/>
                  <a:pt x="29559" y="430379"/>
                  <a:pt x="57150" y="368300"/>
                </a:cubicBezTo>
                <a:cubicBezTo>
                  <a:pt x="65617" y="349250"/>
                  <a:pt x="73227" y="329796"/>
                  <a:pt x="82550" y="311150"/>
                </a:cubicBezTo>
                <a:cubicBezTo>
                  <a:pt x="98642" y="278966"/>
                  <a:pt x="116653" y="247775"/>
                  <a:pt x="133350" y="215900"/>
                </a:cubicBezTo>
                <a:cubicBezTo>
                  <a:pt x="139938" y="203322"/>
                  <a:pt x="146050" y="190500"/>
                  <a:pt x="152400" y="177800"/>
                </a:cubicBezTo>
                <a:lnTo>
                  <a:pt x="482600" y="31750"/>
                </a:lnTo>
                <a:close/>
              </a:path>
            </a:pathLst>
          </a:custGeom>
          <a:solidFill>
            <a:srgbClr val="FFFFFF">
              <a:alpha val="74902"/>
            </a:srgb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D4768593-4EB0-F3E2-2819-A7395D6B4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00" y="4352336"/>
            <a:ext cx="6115904" cy="86689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2E8227D8-059B-4584-D69E-1141B0272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568" y="3373383"/>
            <a:ext cx="9802593" cy="543001"/>
          </a:xfrm>
          <a:prstGeom prst="rect">
            <a:avLst/>
          </a:prstGeom>
        </p:spPr>
      </p:pic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7474249F-B760-8200-0656-1EF4237C730B}"/>
              </a:ext>
            </a:extLst>
          </p:cNvPr>
          <p:cNvSpPr/>
          <p:nvPr/>
        </p:nvSpPr>
        <p:spPr>
          <a:xfrm>
            <a:off x="3381375" y="4615089"/>
            <a:ext cx="361950" cy="276225"/>
          </a:xfrm>
          <a:custGeom>
            <a:avLst/>
            <a:gdLst>
              <a:gd name="connsiteX0" fmla="*/ 0 w 361950"/>
              <a:gd name="connsiteY0" fmla="*/ 9525 h 276225"/>
              <a:gd name="connsiteX1" fmla="*/ 361950 w 361950"/>
              <a:gd name="connsiteY1" fmla="*/ 0 h 276225"/>
              <a:gd name="connsiteX2" fmla="*/ 361950 w 361950"/>
              <a:gd name="connsiteY2" fmla="*/ 266700 h 276225"/>
              <a:gd name="connsiteX3" fmla="*/ 47625 w 361950"/>
              <a:gd name="connsiteY3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" h="276225">
                <a:moveTo>
                  <a:pt x="0" y="9525"/>
                </a:moveTo>
                <a:lnTo>
                  <a:pt x="361950" y="0"/>
                </a:lnTo>
                <a:lnTo>
                  <a:pt x="361950" y="266700"/>
                </a:lnTo>
                <a:lnTo>
                  <a:pt x="47625" y="276225"/>
                </a:lnTo>
              </a:path>
            </a:pathLst>
          </a:custGeom>
          <a:ln>
            <a:headEnd type="none" w="med" len="med"/>
            <a:tailEnd type="arrow" w="med" len="me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A7EDAAE-8AB3-3BA9-CF76-F8809A6A8A54}"/>
              </a:ext>
            </a:extLst>
          </p:cNvPr>
          <p:cNvSpPr txBox="1"/>
          <p:nvPr/>
        </p:nvSpPr>
        <p:spPr>
          <a:xfrm>
            <a:off x="678111" y="5757100"/>
            <a:ext cx="2752725" cy="755650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de-CH" sz="1600">
                <a:ea typeface="Roboto Medium" panose="02000000000000000000" pitchFamily="2" charset="0"/>
              </a:rPr>
              <a:t>Z</a:t>
            </a:r>
            <a:r>
              <a:rPr lang="en-CH" sz="1600">
                <a:ea typeface="Roboto Medium" panose="02000000000000000000" pitchFamily="2" charset="0"/>
              </a:rPr>
              <a:t>yklische Faltung</a:t>
            </a:r>
            <a:endParaRPr lang="en-CH" sz="1600" dirty="0" err="1">
              <a:ea typeface="Roboto Medium" panose="02000000000000000000" pitchFamily="2" charset="0"/>
            </a:endParaRPr>
          </a:p>
        </p:txBody>
      </p:sp>
      <p:sp>
        <p:nvSpPr>
          <p:cNvPr id="11" name="Pfeil: nach oben und unten 10">
            <a:extLst>
              <a:ext uri="{FF2B5EF4-FFF2-40B4-BE49-F238E27FC236}">
                <a16:creationId xmlns:a16="http://schemas.microsoft.com/office/drawing/2014/main" id="{690763A0-5A27-FD73-3BBC-410237AF0076}"/>
              </a:ext>
            </a:extLst>
          </p:cNvPr>
          <p:cNvSpPr/>
          <p:nvPr/>
        </p:nvSpPr>
        <p:spPr>
          <a:xfrm>
            <a:off x="1077427" y="5188459"/>
            <a:ext cx="256073" cy="466725"/>
          </a:xfrm>
          <a:prstGeom prst="up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6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1" y="492125"/>
            <a:ext cx="11053763" cy="684213"/>
          </a:xfrm>
        </p:spPr>
        <p:txBody>
          <a:bodyPr/>
          <a:lstStyle/>
          <a:p>
            <a:r>
              <a:rPr lang="en-CH"/>
              <a:t>Filterung im Frequenzbereich: Zyklische Faltung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Inverse Filterung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35B8FC-10BC-34BB-6B42-B3EA41F5A3AD}"/>
              </a:ext>
            </a:extLst>
          </p:cNvPr>
          <p:cNvSpPr txBox="1"/>
          <p:nvPr/>
        </p:nvSpPr>
        <p:spPr>
          <a:xfrm>
            <a:off x="453481" y="1493471"/>
            <a:ext cx="4412343" cy="447849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lnSpcReduction="100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CH" sz="2000" b="1">
                <a:ea typeface="Roboto Medium" panose="02000000000000000000" pitchFamily="2" charset="0"/>
              </a:rPr>
              <a:t>Faltung im Zeitbereich</a:t>
            </a:r>
            <a:endParaRPr lang="en-CH" sz="2000" b="1" dirty="0" err="1">
              <a:ea typeface="Roboto Medium" panose="02000000000000000000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0865D79-A0F3-D1A5-56F8-F656990B0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266" y="1897238"/>
            <a:ext cx="6189505" cy="432417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A46A1DB-26BE-E9B9-A705-26BE5362DFE6}"/>
              </a:ext>
            </a:extLst>
          </p:cNvPr>
          <p:cNvSpPr txBox="1"/>
          <p:nvPr/>
        </p:nvSpPr>
        <p:spPr>
          <a:xfrm>
            <a:off x="5745217" y="1428750"/>
            <a:ext cx="4412343" cy="447849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925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CH" sz="2000" b="1">
                <a:ea typeface="Roboto Medium" panose="02000000000000000000" pitchFamily="2" charset="0"/>
              </a:rPr>
              <a:t>(Naive) Faltung im Frequenzbereich</a:t>
            </a:r>
            <a:endParaRPr lang="en-CH" sz="2000" b="1" dirty="0" err="1">
              <a:ea typeface="Roboto Medium" panose="02000000000000000000" pitchFamily="2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7FAE43F-5D58-C6F9-3B3A-115B9BED0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7" y="1990446"/>
            <a:ext cx="4830220" cy="3459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BF4E2F5-32AF-A8C7-A375-5F2444C279AE}"/>
                  </a:ext>
                </a:extLst>
              </p:cNvPr>
              <p:cNvSpPr txBox="1"/>
              <p:nvPr/>
            </p:nvSpPr>
            <p:spPr>
              <a:xfrm>
                <a:off x="806450" y="5700581"/>
                <a:ext cx="3819605" cy="545646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Autofit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sz="2000" i="1" smtClean="0">
                              <a:latin typeface="Cambria Math" panose="02040503050406030204" pitchFamily="18" charset="0"/>
                              <a:ea typeface="Roboto Medium" panose="02000000000000000000" pitchFamily="2" charset="0"/>
                            </a:rPr>
                          </m:ctrlPr>
                        </m:sSubPr>
                        <m:e>
                          <m:r>
                            <a:rPr lang="en-CH" sz="2000" i="1" smtClean="0">
                              <a:latin typeface="Cambria Math" panose="02040503050406030204" pitchFamily="18" charset="0"/>
                              <a:ea typeface="Roboto Medium" panose="02000000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n-CH" sz="2000" i="1" smtClean="0">
                              <a:latin typeface="Cambria Math" panose="02040503050406030204" pitchFamily="18" charset="0"/>
                              <a:ea typeface="Roboto Medium" panose="02000000000000000000" pitchFamily="2" charset="0"/>
                            </a:rPr>
                            <m:t>𝑓</m:t>
                          </m:r>
                        </m:sub>
                      </m:sSub>
                      <m:r>
                        <a:rPr lang="en-CH" sz="2000" i="1" smtClean="0">
                          <a:latin typeface="Cambria Math" panose="02040503050406030204" pitchFamily="18" charset="0"/>
                          <a:ea typeface="Roboto Medium" panose="02000000000000000000" pitchFamily="2" charset="0"/>
                        </a:rPr>
                        <m:t>= </m:t>
                      </m:r>
                      <m:sSub>
                        <m:sSubPr>
                          <m:ctrlPr>
                            <a:rPr lang="en-CH" sz="2000" i="1" smtClean="0">
                              <a:latin typeface="Cambria Math" panose="02040503050406030204" pitchFamily="18" charset="0"/>
                              <a:ea typeface="Roboto Medium" panose="02000000000000000000" pitchFamily="2" charset="0"/>
                            </a:rPr>
                          </m:ctrlPr>
                        </m:sSubPr>
                        <m:e>
                          <m:r>
                            <a:rPr lang="en-CH" sz="2000" i="1" smtClean="0">
                              <a:latin typeface="Cambria Math" panose="02040503050406030204" pitchFamily="18" charset="0"/>
                              <a:ea typeface="Roboto Medium" panose="02000000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n-CH" sz="2000" i="1" smtClean="0">
                              <a:latin typeface="Cambria Math" panose="02040503050406030204" pitchFamily="18" charset="0"/>
                              <a:ea typeface="Roboto Medium" panose="02000000000000000000" pitchFamily="2" charset="0"/>
                            </a:rPr>
                            <m:t>h</m:t>
                          </m:r>
                        </m:sub>
                      </m:sSub>
                      <m:r>
                        <a:rPr lang="en-CH" sz="2000" i="1" smtClean="0">
                          <a:latin typeface="Cambria Math" panose="02040503050406030204" pitchFamily="18" charset="0"/>
                          <a:ea typeface="Roboto Medium" panose="02000000000000000000" pitchFamily="2" charset="0"/>
                        </a:rPr>
                        <m:t>= 400</m:t>
                      </m:r>
                    </m:oMath>
                  </m:oMathPara>
                </a14:m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BF4E2F5-32AF-A8C7-A375-5F2444C27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50" y="5700581"/>
                <a:ext cx="3819605" cy="5456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9D0EC21-8FCC-6B49-976F-9E8ABF8A210E}"/>
              </a:ext>
            </a:extLst>
          </p:cNvPr>
          <p:cNvCxnSpPr>
            <a:cxnSpLocks/>
          </p:cNvCxnSpPr>
          <p:nvPr/>
        </p:nvCxnSpPr>
        <p:spPr>
          <a:xfrm>
            <a:off x="2195195" y="2590799"/>
            <a:ext cx="46445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967B3A0-7072-3E04-8144-E9469ADF179A}"/>
              </a:ext>
            </a:extLst>
          </p:cNvPr>
          <p:cNvCxnSpPr/>
          <p:nvPr/>
        </p:nvCxnSpPr>
        <p:spPr>
          <a:xfrm>
            <a:off x="8130789" y="2619828"/>
            <a:ext cx="46445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40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1" y="492125"/>
            <a:ext cx="11053763" cy="684213"/>
          </a:xfrm>
        </p:spPr>
        <p:txBody>
          <a:bodyPr/>
          <a:lstStyle/>
          <a:p>
            <a:r>
              <a:rPr lang="en-CH"/>
              <a:t>Filterung im Frequenzbereich: Zyklische Faltung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Inverse Filterung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838E236A-6B88-136D-79D9-0FADA3EB4B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1903" y="1122418"/>
            <a:ext cx="7589172" cy="54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3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1" y="492125"/>
            <a:ext cx="11053763" cy="684213"/>
          </a:xfrm>
        </p:spPr>
        <p:txBody>
          <a:bodyPr/>
          <a:lstStyle/>
          <a:p>
            <a:r>
              <a:rPr lang="en-CH"/>
              <a:t>Filterung im Frequenzbereich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Inverse Filterung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13F6CE-BD57-2A9B-CF1E-B7EEC8EA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72" y="1428750"/>
            <a:ext cx="10822814" cy="435384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27479E7-AA68-7DCE-A9B0-350A3E0C871A}"/>
              </a:ext>
            </a:extLst>
          </p:cNvPr>
          <p:cNvSpPr txBox="1"/>
          <p:nvPr/>
        </p:nvSpPr>
        <p:spPr>
          <a:xfrm>
            <a:off x="969603" y="6593119"/>
            <a:ext cx="6941728" cy="272663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47500" lnSpcReduction="200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CH" sz="2000">
                <a:ea typeface="Roboto Medium" panose="02000000000000000000" pitchFamily="2" charset="0"/>
              </a:rPr>
              <a:t>Bildquellen: Links Gonzales, Woods [1]</a:t>
            </a:r>
            <a:endParaRPr lang="en-CH" sz="2000" dirty="0" err="1"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6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1" y="492125"/>
            <a:ext cx="11053763" cy="684213"/>
          </a:xfrm>
        </p:spPr>
        <p:txBody>
          <a:bodyPr/>
          <a:lstStyle/>
          <a:p>
            <a:r>
              <a:rPr lang="en-CH"/>
              <a:t>Inverse Filterung im Frequenzbereich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Inverse Filterung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</p:txBody>
      </p:sp>
      <p:pic>
        <p:nvPicPr>
          <p:cNvPr id="2" name="Grafik 1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AB96B286-101D-F1B7-D051-569C66F6B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423" y="1559583"/>
            <a:ext cx="6032810" cy="1324275"/>
          </a:xfrm>
          <a:prstGeom prst="rect">
            <a:avLst/>
          </a:prstGeom>
        </p:spPr>
      </p:pic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0E9740C9-99C9-5778-8FD5-BDA5974445DA}"/>
              </a:ext>
            </a:extLst>
          </p:cNvPr>
          <p:cNvSpPr/>
          <p:nvPr/>
        </p:nvSpPr>
        <p:spPr>
          <a:xfrm>
            <a:off x="3453032" y="2119290"/>
            <a:ext cx="1983015" cy="1206500"/>
          </a:xfrm>
          <a:custGeom>
            <a:avLst/>
            <a:gdLst>
              <a:gd name="connsiteX0" fmla="*/ 482600 w 1983015"/>
              <a:gd name="connsiteY0" fmla="*/ 31750 h 1206500"/>
              <a:gd name="connsiteX1" fmla="*/ 482600 w 1983015"/>
              <a:gd name="connsiteY1" fmla="*/ 31750 h 1206500"/>
              <a:gd name="connsiteX2" fmla="*/ 539750 w 1983015"/>
              <a:gd name="connsiteY2" fmla="*/ 19050 h 1206500"/>
              <a:gd name="connsiteX3" fmla="*/ 590550 w 1983015"/>
              <a:gd name="connsiteY3" fmla="*/ 0 h 1206500"/>
              <a:gd name="connsiteX4" fmla="*/ 654050 w 1983015"/>
              <a:gd name="connsiteY4" fmla="*/ 12700 h 1206500"/>
              <a:gd name="connsiteX5" fmla="*/ 666750 w 1983015"/>
              <a:gd name="connsiteY5" fmla="*/ 31750 h 1206500"/>
              <a:gd name="connsiteX6" fmla="*/ 704850 w 1983015"/>
              <a:gd name="connsiteY6" fmla="*/ 57150 h 1206500"/>
              <a:gd name="connsiteX7" fmla="*/ 762000 w 1983015"/>
              <a:gd name="connsiteY7" fmla="*/ 82550 h 1206500"/>
              <a:gd name="connsiteX8" fmla="*/ 958850 w 1983015"/>
              <a:gd name="connsiteY8" fmla="*/ 88900 h 1206500"/>
              <a:gd name="connsiteX9" fmla="*/ 1022350 w 1983015"/>
              <a:gd name="connsiteY9" fmla="*/ 95250 h 1206500"/>
              <a:gd name="connsiteX10" fmla="*/ 1174750 w 1983015"/>
              <a:gd name="connsiteY10" fmla="*/ 107950 h 1206500"/>
              <a:gd name="connsiteX11" fmla="*/ 1238250 w 1983015"/>
              <a:gd name="connsiteY11" fmla="*/ 127000 h 1206500"/>
              <a:gd name="connsiteX12" fmla="*/ 1352550 w 1983015"/>
              <a:gd name="connsiteY12" fmla="*/ 165100 h 1206500"/>
              <a:gd name="connsiteX13" fmla="*/ 1765300 w 1983015"/>
              <a:gd name="connsiteY13" fmla="*/ 355600 h 1206500"/>
              <a:gd name="connsiteX14" fmla="*/ 1885950 w 1983015"/>
              <a:gd name="connsiteY14" fmla="*/ 463550 h 1206500"/>
              <a:gd name="connsiteX15" fmla="*/ 1968500 w 1983015"/>
              <a:gd name="connsiteY15" fmla="*/ 889000 h 1206500"/>
              <a:gd name="connsiteX16" fmla="*/ 1790700 w 1983015"/>
              <a:gd name="connsiteY16" fmla="*/ 1060450 h 1206500"/>
              <a:gd name="connsiteX17" fmla="*/ 908050 w 1983015"/>
              <a:gd name="connsiteY17" fmla="*/ 1206500 h 1206500"/>
              <a:gd name="connsiteX18" fmla="*/ 95250 w 1983015"/>
              <a:gd name="connsiteY18" fmla="*/ 946150 h 1206500"/>
              <a:gd name="connsiteX19" fmla="*/ 0 w 1983015"/>
              <a:gd name="connsiteY19" fmla="*/ 704850 h 1206500"/>
              <a:gd name="connsiteX20" fmla="*/ 57150 w 1983015"/>
              <a:gd name="connsiteY20" fmla="*/ 368300 h 1206500"/>
              <a:gd name="connsiteX21" fmla="*/ 82550 w 1983015"/>
              <a:gd name="connsiteY21" fmla="*/ 311150 h 1206500"/>
              <a:gd name="connsiteX22" fmla="*/ 133350 w 1983015"/>
              <a:gd name="connsiteY22" fmla="*/ 215900 h 1206500"/>
              <a:gd name="connsiteX23" fmla="*/ 152400 w 1983015"/>
              <a:gd name="connsiteY23" fmla="*/ 177800 h 1206500"/>
              <a:gd name="connsiteX24" fmla="*/ 482600 w 1983015"/>
              <a:gd name="connsiteY24" fmla="*/ 3175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83015" h="1206500">
                <a:moveTo>
                  <a:pt x="482600" y="31750"/>
                </a:moveTo>
                <a:lnTo>
                  <a:pt x="482600" y="31750"/>
                </a:lnTo>
                <a:cubicBezTo>
                  <a:pt x="501650" y="27517"/>
                  <a:pt x="520818" y="23783"/>
                  <a:pt x="539750" y="19050"/>
                </a:cubicBezTo>
                <a:cubicBezTo>
                  <a:pt x="553023" y="15732"/>
                  <a:pt x="580839" y="3885"/>
                  <a:pt x="590550" y="0"/>
                </a:cubicBezTo>
                <a:cubicBezTo>
                  <a:pt x="611717" y="4233"/>
                  <a:pt x="634125" y="4398"/>
                  <a:pt x="654050" y="12700"/>
                </a:cubicBezTo>
                <a:cubicBezTo>
                  <a:pt x="661095" y="15635"/>
                  <a:pt x="661007" y="26724"/>
                  <a:pt x="666750" y="31750"/>
                </a:cubicBezTo>
                <a:cubicBezTo>
                  <a:pt x="678237" y="41801"/>
                  <a:pt x="692150" y="48683"/>
                  <a:pt x="704850" y="57150"/>
                </a:cubicBezTo>
                <a:cubicBezTo>
                  <a:pt x="722772" y="69098"/>
                  <a:pt x="738177" y="81782"/>
                  <a:pt x="762000" y="82550"/>
                </a:cubicBezTo>
                <a:lnTo>
                  <a:pt x="958850" y="88900"/>
                </a:lnTo>
                <a:lnTo>
                  <a:pt x="1022350" y="95250"/>
                </a:lnTo>
                <a:cubicBezTo>
                  <a:pt x="1073129" y="99730"/>
                  <a:pt x="1124316" y="100533"/>
                  <a:pt x="1174750" y="107950"/>
                </a:cubicBezTo>
                <a:cubicBezTo>
                  <a:pt x="1196614" y="111165"/>
                  <a:pt x="1217211" y="120238"/>
                  <a:pt x="1238250" y="127000"/>
                </a:cubicBezTo>
                <a:cubicBezTo>
                  <a:pt x="1276484" y="139290"/>
                  <a:pt x="1315050" y="150725"/>
                  <a:pt x="1352550" y="165100"/>
                </a:cubicBezTo>
                <a:cubicBezTo>
                  <a:pt x="1473145" y="211328"/>
                  <a:pt x="1651175" y="274082"/>
                  <a:pt x="1765300" y="355600"/>
                </a:cubicBezTo>
                <a:cubicBezTo>
                  <a:pt x="1809213" y="386966"/>
                  <a:pt x="1845733" y="427567"/>
                  <a:pt x="1885950" y="463550"/>
                </a:cubicBezTo>
                <a:cubicBezTo>
                  <a:pt x="1931944" y="583135"/>
                  <a:pt x="2017079" y="756866"/>
                  <a:pt x="1968500" y="889000"/>
                </a:cubicBezTo>
                <a:cubicBezTo>
                  <a:pt x="1940090" y="966276"/>
                  <a:pt x="1863300" y="1021618"/>
                  <a:pt x="1790700" y="1060450"/>
                </a:cubicBezTo>
                <a:cubicBezTo>
                  <a:pt x="1486179" y="1223334"/>
                  <a:pt x="1249920" y="1189618"/>
                  <a:pt x="908050" y="1206500"/>
                </a:cubicBezTo>
                <a:cubicBezTo>
                  <a:pt x="687932" y="1152150"/>
                  <a:pt x="308125" y="1090601"/>
                  <a:pt x="95250" y="946150"/>
                </a:cubicBezTo>
                <a:cubicBezTo>
                  <a:pt x="50265" y="915624"/>
                  <a:pt x="10914" y="743050"/>
                  <a:pt x="0" y="704850"/>
                </a:cubicBezTo>
                <a:cubicBezTo>
                  <a:pt x="10673" y="614126"/>
                  <a:pt x="29559" y="430379"/>
                  <a:pt x="57150" y="368300"/>
                </a:cubicBezTo>
                <a:cubicBezTo>
                  <a:pt x="65617" y="349250"/>
                  <a:pt x="73227" y="329796"/>
                  <a:pt x="82550" y="311150"/>
                </a:cubicBezTo>
                <a:cubicBezTo>
                  <a:pt x="98642" y="278966"/>
                  <a:pt x="116653" y="247775"/>
                  <a:pt x="133350" y="215900"/>
                </a:cubicBezTo>
                <a:cubicBezTo>
                  <a:pt x="139938" y="203322"/>
                  <a:pt x="146050" y="190500"/>
                  <a:pt x="152400" y="177800"/>
                </a:cubicBezTo>
                <a:lnTo>
                  <a:pt x="482600" y="31750"/>
                </a:lnTo>
                <a:close/>
              </a:path>
            </a:pathLst>
          </a:custGeom>
          <a:solidFill>
            <a:srgbClr val="FFFFFF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03EBE62-347A-FBD0-A100-264BC26D0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811" y="2560132"/>
            <a:ext cx="7878274" cy="7430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B00F55C-F6AD-489F-B83E-E18DD147C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937" y="3429000"/>
            <a:ext cx="6032811" cy="319449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82CF8E2-795F-2A21-24E5-6A2F76BEA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9475" y="3429000"/>
            <a:ext cx="2994611" cy="315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1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1" y="492125"/>
            <a:ext cx="11053763" cy="684213"/>
          </a:xfrm>
        </p:spPr>
        <p:txBody>
          <a:bodyPr/>
          <a:lstStyle/>
          <a:p>
            <a:r>
              <a:rPr lang="en-CH"/>
              <a:t>Randeffekte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Inverse Filterung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45FE03B-CAE8-16C6-9AB2-EC6E59ABF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23" y="1598863"/>
            <a:ext cx="9548164" cy="334923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38F5FA-3AB8-5137-EEB7-33BEA10E3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9440" y="1428750"/>
            <a:ext cx="905001" cy="3667637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7D989D60-0DB5-B9A8-9F5C-17F1776735B2}"/>
              </a:ext>
            </a:extLst>
          </p:cNvPr>
          <p:cNvSpPr/>
          <p:nvPr/>
        </p:nvSpPr>
        <p:spPr>
          <a:xfrm>
            <a:off x="9465972" y="3039414"/>
            <a:ext cx="360608" cy="1287887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520D66-3186-088F-C21C-8FDFBA3BE27D}"/>
              </a:ext>
            </a:extLst>
          </p:cNvPr>
          <p:cNvSpPr/>
          <p:nvPr/>
        </p:nvSpPr>
        <p:spPr>
          <a:xfrm>
            <a:off x="10569439" y="1428750"/>
            <a:ext cx="905001" cy="3667637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B8640A-FF16-6548-593C-19AD2BCFD275}"/>
              </a:ext>
            </a:extLst>
          </p:cNvPr>
          <p:cNvCxnSpPr/>
          <p:nvPr/>
        </p:nvCxnSpPr>
        <p:spPr>
          <a:xfrm flipV="1">
            <a:off x="9842500" y="1422400"/>
            <a:ext cx="717550" cy="161925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B0BDA05-33E5-85E4-CB71-DBA63B216314}"/>
              </a:ext>
            </a:extLst>
          </p:cNvPr>
          <p:cNvCxnSpPr>
            <a:cxnSpLocks/>
          </p:cNvCxnSpPr>
          <p:nvPr/>
        </p:nvCxnSpPr>
        <p:spPr>
          <a:xfrm>
            <a:off x="9836150" y="4343400"/>
            <a:ext cx="723900" cy="74295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AE7A9CAC-0FA8-7499-0467-A1FF077036DD}"/>
              </a:ext>
            </a:extLst>
          </p:cNvPr>
          <p:cNvSpPr txBox="1"/>
          <p:nvPr/>
        </p:nvSpPr>
        <p:spPr>
          <a:xfrm>
            <a:off x="3079751" y="5815569"/>
            <a:ext cx="8121650" cy="686050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92500" lnSpcReduction="200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CH" sz="2000">
                <a:ea typeface="Roboto Medium" panose="02000000000000000000" pitchFamily="2" charset="0"/>
              </a:rPr>
              <a:t>Höhere Frequenz als nach modelliertem Filter möglich sein sollte</a:t>
            </a:r>
          </a:p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CH" sz="2000">
                <a:ea typeface="Roboto Medium" panose="02000000000000000000" pitchFamily="2" charset="0"/>
                <a:sym typeface="Wingdings" panose="05000000000000000000" pitchFamily="2" charset="2"/>
              </a:rPr>
              <a:t>	 Führt beim inversen Filtern zu Artefakten!</a:t>
            </a:r>
            <a:endParaRPr lang="en-CH" sz="2000" dirty="0" err="1">
              <a:ea typeface="Roboto Medium" panose="02000000000000000000" pitchFamily="2" charset="0"/>
            </a:endParaRPr>
          </a:p>
        </p:txBody>
      </p:sp>
      <p:sp>
        <p:nvSpPr>
          <p:cNvPr id="25" name="Bogen 24">
            <a:extLst>
              <a:ext uri="{FF2B5EF4-FFF2-40B4-BE49-F238E27FC236}">
                <a16:creationId xmlns:a16="http://schemas.microsoft.com/office/drawing/2014/main" id="{BEDD9B2D-230F-805B-6B42-292B2A9C9F78}"/>
              </a:ext>
            </a:extLst>
          </p:cNvPr>
          <p:cNvSpPr/>
          <p:nvPr/>
        </p:nvSpPr>
        <p:spPr>
          <a:xfrm rot="6603571">
            <a:off x="9316606" y="3947778"/>
            <a:ext cx="1881085" cy="2165362"/>
          </a:xfrm>
          <a:prstGeom prst="arc">
            <a:avLst>
              <a:gd name="adj1" fmla="val 13940103"/>
              <a:gd name="adj2" fmla="val 20219317"/>
            </a:avLst>
          </a:prstGeom>
          <a:ln>
            <a:headEnd type="arrow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6982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18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1" y="492125"/>
            <a:ext cx="11053763" cy="684213"/>
          </a:xfrm>
        </p:spPr>
        <p:txBody>
          <a:bodyPr/>
          <a:lstStyle/>
          <a:p>
            <a:r>
              <a:rPr lang="en-CH"/>
              <a:t>Randeffekte: Mirror Padding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Inverse Filterung</a:t>
            </a:r>
            <a:endParaRPr lang="de-CH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4162FA0-7473-518E-705F-4C5D790FA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23" y="1785907"/>
            <a:ext cx="9557704" cy="328618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581E589-4F20-951B-2A85-E3FDD8811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01"/>
          <a:stretch/>
        </p:blipFill>
        <p:spPr>
          <a:xfrm>
            <a:off x="10560676" y="1356159"/>
            <a:ext cx="961182" cy="366763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0C46B061-FA05-0B5D-6689-92475A6354C8}"/>
              </a:ext>
            </a:extLst>
          </p:cNvPr>
          <p:cNvSpPr/>
          <p:nvPr/>
        </p:nvSpPr>
        <p:spPr>
          <a:xfrm>
            <a:off x="8422783" y="2640169"/>
            <a:ext cx="360608" cy="763643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E713238-0204-3599-14EE-21547B7698CF}"/>
              </a:ext>
            </a:extLst>
          </p:cNvPr>
          <p:cNvSpPr/>
          <p:nvPr/>
        </p:nvSpPr>
        <p:spPr>
          <a:xfrm>
            <a:off x="10582318" y="1377235"/>
            <a:ext cx="905001" cy="3667637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53A0D76-48F9-F972-8F2A-38D8C94095DA}"/>
              </a:ext>
            </a:extLst>
          </p:cNvPr>
          <p:cNvCxnSpPr>
            <a:cxnSpLocks/>
          </p:cNvCxnSpPr>
          <p:nvPr/>
        </p:nvCxnSpPr>
        <p:spPr>
          <a:xfrm flipV="1">
            <a:off x="8783391" y="1378039"/>
            <a:ext cx="1803043" cy="126213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9F6A966-0C0C-C532-0C32-35382224C5E0}"/>
              </a:ext>
            </a:extLst>
          </p:cNvPr>
          <p:cNvCxnSpPr>
            <a:cxnSpLocks/>
          </p:cNvCxnSpPr>
          <p:nvPr/>
        </p:nvCxnSpPr>
        <p:spPr>
          <a:xfrm>
            <a:off x="8783391" y="3429000"/>
            <a:ext cx="1790164" cy="1606639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DA218BC4-4FD8-ECED-3505-B28C5323C129}"/>
              </a:ext>
            </a:extLst>
          </p:cNvPr>
          <p:cNvSpPr txBox="1"/>
          <p:nvPr/>
        </p:nvSpPr>
        <p:spPr>
          <a:xfrm>
            <a:off x="8862365" y="5767137"/>
            <a:ext cx="1698311" cy="686050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CH" sz="2000">
                <a:ea typeface="Roboto Medium" panose="02000000000000000000" pitchFamily="2" charset="0"/>
              </a:rPr>
              <a:t>Entschärft</a:t>
            </a:r>
            <a:endParaRPr lang="en-CH" sz="2000" dirty="0" err="1">
              <a:ea typeface="Roboto Medium" panose="02000000000000000000" pitchFamily="2" charset="0"/>
            </a:endParaRPr>
          </a:p>
        </p:txBody>
      </p:sp>
      <p:sp>
        <p:nvSpPr>
          <p:cNvPr id="29" name="Bogen 28">
            <a:extLst>
              <a:ext uri="{FF2B5EF4-FFF2-40B4-BE49-F238E27FC236}">
                <a16:creationId xmlns:a16="http://schemas.microsoft.com/office/drawing/2014/main" id="{9494D2EA-313C-999C-8F68-01D4355028DD}"/>
              </a:ext>
            </a:extLst>
          </p:cNvPr>
          <p:cNvSpPr/>
          <p:nvPr/>
        </p:nvSpPr>
        <p:spPr>
          <a:xfrm rot="6603571">
            <a:off x="9316606" y="3947778"/>
            <a:ext cx="1881085" cy="2165362"/>
          </a:xfrm>
          <a:prstGeom prst="arc">
            <a:avLst>
              <a:gd name="adj1" fmla="val 13940103"/>
              <a:gd name="adj2" fmla="val 20219317"/>
            </a:avLst>
          </a:prstGeom>
          <a:ln>
            <a:headEnd type="arrow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4359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981DBFA2-E841-1D6B-6CF3-03E7E340D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67" t="11950" r="19456" b="10359"/>
          <a:stretch/>
        </p:blipFill>
        <p:spPr>
          <a:xfrm>
            <a:off x="7945504" y="1298958"/>
            <a:ext cx="2421484" cy="2416983"/>
          </a:xfrm>
          <a:prstGeom prst="rect">
            <a:avLst/>
          </a:prstGeom>
        </p:spPr>
      </p:pic>
      <p:pic>
        <p:nvPicPr>
          <p:cNvPr id="21" name="Grafik 20" descr="Ein Bild, das Text, Screenshot, Rechteck, Diagramm enthält.&#10;&#10;Automatisch generierte Beschreibung">
            <a:extLst>
              <a:ext uri="{FF2B5EF4-FFF2-40B4-BE49-F238E27FC236}">
                <a16:creationId xmlns:a16="http://schemas.microsoft.com/office/drawing/2014/main" id="{A004350F-D808-700F-7EF9-1058BC159A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51" t="12095" r="19347" b="10504"/>
          <a:stretch/>
        </p:blipFill>
        <p:spPr>
          <a:xfrm>
            <a:off x="5159402" y="1294447"/>
            <a:ext cx="2454155" cy="2426937"/>
          </a:xfrm>
          <a:prstGeom prst="rect">
            <a:avLst/>
          </a:prstGeom>
        </p:spPr>
      </p:pic>
      <p:pic>
        <p:nvPicPr>
          <p:cNvPr id="37" name="Grafik 36" descr="Ein Bild, das Farbigkeit, Screenshot, Grafiken, Grafikdesign enthält.&#10;&#10;Automatisch generierte Beschreibung">
            <a:extLst>
              <a:ext uri="{FF2B5EF4-FFF2-40B4-BE49-F238E27FC236}">
                <a16:creationId xmlns:a16="http://schemas.microsoft.com/office/drawing/2014/main" id="{191245F0-86DE-6C3C-658E-1008E8C86F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67" t="11805" r="19456" b="10648"/>
          <a:stretch/>
        </p:blipFill>
        <p:spPr>
          <a:xfrm>
            <a:off x="5170776" y="3769692"/>
            <a:ext cx="2444234" cy="2399419"/>
          </a:xfrm>
          <a:prstGeom prst="rect">
            <a:avLst/>
          </a:prstGeom>
        </p:spPr>
      </p:pic>
      <p:pic>
        <p:nvPicPr>
          <p:cNvPr id="39" name="Grafik 38" descr="Ein Bild, das Screenshot, Farbigkeit enthält.&#10;&#10;Automatisch generierte Beschreibung">
            <a:extLst>
              <a:ext uri="{FF2B5EF4-FFF2-40B4-BE49-F238E27FC236}">
                <a16:creationId xmlns:a16="http://schemas.microsoft.com/office/drawing/2014/main" id="{8A7F84AD-392F-7C83-3AA0-F08DB0CBB4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51" t="11516" r="19346" b="10648"/>
          <a:stretch/>
        </p:blipFill>
        <p:spPr>
          <a:xfrm>
            <a:off x="7965616" y="3772392"/>
            <a:ext cx="2410084" cy="2396719"/>
          </a:xfrm>
          <a:prstGeom prst="rect">
            <a:avLst/>
          </a:prstGeom>
        </p:spPr>
      </p:pic>
      <p:pic>
        <p:nvPicPr>
          <p:cNvPr id="42" name="Grafik 41" descr="Ein Bild, das Screenshot, Farbigkeit, Text, Grafiken enthält.&#10;&#10;Automatisch generierte Beschreibung">
            <a:extLst>
              <a:ext uri="{FF2B5EF4-FFF2-40B4-BE49-F238E27FC236}">
                <a16:creationId xmlns:a16="http://schemas.microsoft.com/office/drawing/2014/main" id="{E41F62C1-74B7-91F8-CB45-F8860C2D05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105" t="11863" r="19520" b="10590"/>
          <a:stretch/>
        </p:blipFill>
        <p:spPr>
          <a:xfrm>
            <a:off x="711567" y="3823319"/>
            <a:ext cx="2442781" cy="2433700"/>
          </a:xfrm>
          <a:prstGeom prst="rect">
            <a:avLst/>
          </a:prstGeom>
        </p:spPr>
      </p:pic>
      <p:pic>
        <p:nvPicPr>
          <p:cNvPr id="43" name="Grafik 42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77FBD4A8-B257-CAA2-607E-A36249C08BA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131" t="11429" r="19142" b="10273"/>
          <a:stretch/>
        </p:blipFill>
        <p:spPr>
          <a:xfrm>
            <a:off x="711566" y="1298958"/>
            <a:ext cx="2442781" cy="2442620"/>
          </a:xfrm>
          <a:prstGeom prst="rect">
            <a:avLst/>
          </a:prstGeom>
        </p:spPr>
      </p:pic>
      <p:sp>
        <p:nvSpPr>
          <p:cNvPr id="48" name="Titel 4">
            <a:extLst>
              <a:ext uri="{FF2B5EF4-FFF2-40B4-BE49-F238E27FC236}">
                <a16:creationId xmlns:a16="http://schemas.microsoft.com/office/drawing/2014/main" id="{D7B14185-19D2-C55E-3139-52A139DA9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11" y="0"/>
            <a:ext cx="11053763" cy="684213"/>
          </a:xfrm>
        </p:spPr>
        <p:txBody>
          <a:bodyPr/>
          <a:lstStyle/>
          <a:p>
            <a:r>
              <a:rPr lang="en-CH"/>
              <a:t>Randeffekte: Gauss Filter</a:t>
            </a:r>
            <a:endParaRPr lang="de-CH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431A76D8-5BAB-9165-DB23-EB21EFB55023}"/>
              </a:ext>
            </a:extLst>
          </p:cNvPr>
          <p:cNvSpPr txBox="1"/>
          <p:nvPr/>
        </p:nvSpPr>
        <p:spPr>
          <a:xfrm>
            <a:off x="711565" y="929849"/>
            <a:ext cx="2442781" cy="369109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85000" lnSpcReduction="200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CH" sz="2000">
                <a:ea typeface="Roboto Medium" panose="02000000000000000000" pitchFamily="2" charset="0"/>
              </a:rPr>
              <a:t>Originalbild f(x,y)</a:t>
            </a:r>
            <a:endParaRPr lang="en-CH" sz="2000" dirty="0" err="1">
              <a:ea typeface="Roboto Medium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871820EB-AED0-3E67-2834-5D3E8FB96FDC}"/>
                  </a:ext>
                </a:extLst>
              </p:cNvPr>
              <p:cNvSpPr txBox="1"/>
              <p:nvPr/>
            </p:nvSpPr>
            <p:spPr>
              <a:xfrm>
                <a:off x="8040727" y="915740"/>
                <a:ext cx="2442781" cy="369109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rmAutofit fontScale="85000" lnSpcReduction="20000"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accPr>
                      <m:e>
                        <m: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d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𝑥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,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H" sz="2000">
                    <a:ea typeface="Roboto Medium" panose="02000000000000000000" pitchFamily="2" charset="0"/>
                  </a:rPr>
                  <a:t> Mirror-Padding</a:t>
                </a:r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871820EB-AED0-3E67-2834-5D3E8FB96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27" y="915740"/>
                <a:ext cx="2442781" cy="369109"/>
              </a:xfrm>
              <a:prstGeom prst="rect">
                <a:avLst/>
              </a:prstGeom>
              <a:blipFill>
                <a:blip r:embed="rId9"/>
                <a:stretch>
                  <a:fillRect t="-18033" b="-49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542DEA1D-BBF3-E27C-BCD9-F6F0631F1258}"/>
                  </a:ext>
                </a:extLst>
              </p:cNvPr>
              <p:cNvSpPr txBox="1"/>
              <p:nvPr/>
            </p:nvSpPr>
            <p:spPr>
              <a:xfrm>
                <a:off x="5170776" y="904465"/>
                <a:ext cx="2442781" cy="369109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rmAutofit fontScale="85000" lnSpcReduction="20000"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accPr>
                      <m:e>
                        <m: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d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𝑥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,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H" sz="2000">
                    <a:ea typeface="Roboto Medium" panose="02000000000000000000" pitchFamily="2" charset="0"/>
                  </a:rPr>
                  <a:t> Kein Padding</a:t>
                </a:r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542DEA1D-BBF3-E27C-BCD9-F6F0631F1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776" y="904465"/>
                <a:ext cx="2442781" cy="369109"/>
              </a:xfrm>
              <a:prstGeom prst="rect">
                <a:avLst/>
              </a:prstGeom>
              <a:blipFill>
                <a:blip r:embed="rId10"/>
                <a:stretch>
                  <a:fillRect t="-18033" b="-49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Foliennummernplatzhalter 3">
            <a:extLst>
              <a:ext uri="{FF2B5EF4-FFF2-40B4-BE49-F238E27FC236}">
                <a16:creationId xmlns:a16="http://schemas.microsoft.com/office/drawing/2014/main" id="{08D4D3F8-6CE7-6E3B-7663-83FA34C3B47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68996" y="6453187"/>
            <a:ext cx="537454" cy="179387"/>
          </a:xfrm>
        </p:spPr>
        <p:txBody>
          <a:bodyPr/>
          <a:lstStyle/>
          <a:p>
            <a:fld id="{4EAC321B-7500-4259-A00F-915439A35E15}" type="slidenum">
              <a:rPr lang="de-CH" smtClean="0"/>
              <a:pPr/>
              <a:t>19</a:t>
            </a:fld>
            <a:endParaRPr lang="de-CH" dirty="0"/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6DEE9A94-6724-EC76-AE03-326C6E509EB5}"/>
              </a:ext>
            </a:extLst>
          </p:cNvPr>
          <p:cNvCxnSpPr/>
          <p:nvPr/>
        </p:nvCxnSpPr>
        <p:spPr>
          <a:xfrm>
            <a:off x="4049486" y="1103086"/>
            <a:ext cx="29028" cy="5138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59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Überblick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endParaRPr lang="de-CH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646CB6C-CD93-00DA-79E9-ED83598A8BD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06450" y="1449388"/>
            <a:ext cx="11053763" cy="4751387"/>
          </a:xfrm>
        </p:spPr>
        <p:txBody>
          <a:bodyPr/>
          <a:lstStyle/>
          <a:p>
            <a:r>
              <a:rPr lang="en-CH"/>
              <a:t>Degradation</a:t>
            </a:r>
          </a:p>
          <a:p>
            <a:r>
              <a:rPr lang="en-CH"/>
              <a:t>Inverse Filterung</a:t>
            </a:r>
          </a:p>
          <a:p>
            <a:r>
              <a:rPr lang="en-CH"/>
              <a:t>Least Squares Wiener-Filter</a:t>
            </a:r>
          </a:p>
          <a:p>
            <a:r>
              <a:rPr lang="en-CH"/>
              <a:t>Alternative optimierungskriterien</a:t>
            </a:r>
          </a:p>
        </p:txBody>
      </p:sp>
      <p:pic>
        <p:nvPicPr>
          <p:cNvPr id="12" name="Grafik 11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EFBE9798-0ABB-D823-AC4E-705E9EA6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410" y="1550537"/>
            <a:ext cx="6032810" cy="1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9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36"/>
    </mc:Choice>
    <mc:Fallback xmlns="">
      <p:transition spd="slow" advTm="2953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159F7786-9C86-7689-8CD0-9296061354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68" t="11719" r="19120" b="10591"/>
          <a:stretch/>
        </p:blipFill>
        <p:spPr>
          <a:xfrm>
            <a:off x="8040727" y="1367482"/>
            <a:ext cx="2367870" cy="2346026"/>
          </a:xfrm>
          <a:prstGeom prst="rect">
            <a:avLst/>
          </a:prstGeom>
        </p:spPr>
      </p:pic>
      <p:pic>
        <p:nvPicPr>
          <p:cNvPr id="11" name="Grafik 10" descr="Ein Bild, das Screenshot, Text, Design enthält.&#10;&#10;Automatisch generierte Beschreibung">
            <a:extLst>
              <a:ext uri="{FF2B5EF4-FFF2-40B4-BE49-F238E27FC236}">
                <a16:creationId xmlns:a16="http://schemas.microsoft.com/office/drawing/2014/main" id="{CE734EF4-A104-E5E7-4B30-15112BC87F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14" t="12023" r="19035" b="10286"/>
          <a:stretch/>
        </p:blipFill>
        <p:spPr>
          <a:xfrm>
            <a:off x="5179488" y="1326724"/>
            <a:ext cx="2367870" cy="2344387"/>
          </a:xfrm>
          <a:prstGeom prst="rect">
            <a:avLst/>
          </a:prstGeom>
        </p:spPr>
      </p:pic>
      <p:pic>
        <p:nvPicPr>
          <p:cNvPr id="33" name="Grafik 32" descr="Ein Bild, das Screenshot, Farbigkeit, Reihe, Quadrat enthält.&#10;&#10;Automatisch generierte Beschreibung">
            <a:extLst>
              <a:ext uri="{FF2B5EF4-FFF2-40B4-BE49-F238E27FC236}">
                <a16:creationId xmlns:a16="http://schemas.microsoft.com/office/drawing/2014/main" id="{852F8A3E-0D9B-D3EA-52F0-F4222262E1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51" t="12023" r="19293" b="10720"/>
          <a:stretch/>
        </p:blipFill>
        <p:spPr>
          <a:xfrm>
            <a:off x="5170776" y="3894874"/>
            <a:ext cx="2350395" cy="2317842"/>
          </a:xfrm>
          <a:prstGeom prst="rect">
            <a:avLst/>
          </a:prstGeom>
        </p:spPr>
      </p:pic>
      <p:pic>
        <p:nvPicPr>
          <p:cNvPr id="35" name="Grafik 34" descr="Ein Bild, das Screenshot, Farbigkeit, Text, lila enthält.&#10;&#10;Automatisch generierte Beschreibung">
            <a:extLst>
              <a:ext uri="{FF2B5EF4-FFF2-40B4-BE49-F238E27FC236}">
                <a16:creationId xmlns:a16="http://schemas.microsoft.com/office/drawing/2014/main" id="{3719D493-AE32-FF01-14A0-FB2373DB4D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23" t="11488" r="19318" b="10754"/>
          <a:stretch/>
        </p:blipFill>
        <p:spPr>
          <a:xfrm>
            <a:off x="8040727" y="3894874"/>
            <a:ext cx="2335335" cy="2317842"/>
          </a:xfrm>
          <a:prstGeom prst="rect">
            <a:avLst/>
          </a:prstGeom>
        </p:spPr>
      </p:pic>
      <p:pic>
        <p:nvPicPr>
          <p:cNvPr id="2" name="Grafik 1" descr="Ein Bild, das Screenshot, Farbigkeit, Text, Grafiken enthält.&#10;&#10;Automatisch generierte Beschreibung">
            <a:extLst>
              <a:ext uri="{FF2B5EF4-FFF2-40B4-BE49-F238E27FC236}">
                <a16:creationId xmlns:a16="http://schemas.microsoft.com/office/drawing/2014/main" id="{E66A4C63-28B7-4C0B-2D3E-5CD8191CE6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105" t="11863" r="19520" b="10590"/>
          <a:stretch/>
        </p:blipFill>
        <p:spPr>
          <a:xfrm>
            <a:off x="711566" y="3797935"/>
            <a:ext cx="2442781" cy="2433700"/>
          </a:xfrm>
          <a:prstGeom prst="rect">
            <a:avLst/>
          </a:prstGeom>
        </p:spPr>
      </p:pic>
      <p:pic>
        <p:nvPicPr>
          <p:cNvPr id="3" name="Grafik 2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86DC351D-488E-5F6C-C2DA-9225DAC512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31" t="11429" r="19142" b="10273"/>
          <a:stretch/>
        </p:blipFill>
        <p:spPr>
          <a:xfrm>
            <a:off x="711565" y="1273574"/>
            <a:ext cx="2442781" cy="244262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47F3CA3B-17F7-25E2-0EBE-41CFC9E02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11" y="0"/>
            <a:ext cx="11053763" cy="684213"/>
          </a:xfrm>
        </p:spPr>
        <p:txBody>
          <a:bodyPr/>
          <a:lstStyle/>
          <a:p>
            <a:r>
              <a:rPr lang="en-CH"/>
              <a:t>Randeffekte: Box Filter</a:t>
            </a:r>
            <a:endParaRPr lang="de-CH" dirty="0"/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170C065B-9EA6-5CFF-C4B6-28A62E3157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68996" y="6453187"/>
            <a:ext cx="537454" cy="179387"/>
          </a:xfrm>
        </p:spPr>
        <p:txBody>
          <a:bodyPr/>
          <a:lstStyle/>
          <a:p>
            <a:fld id="{4EAC321B-7500-4259-A00F-915439A35E15}" type="slidenum">
              <a:rPr lang="de-CH" smtClean="0"/>
              <a:pPr/>
              <a:t>20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95E0876-AE67-EB88-55F8-CE668B80FA9F}"/>
                  </a:ext>
                </a:extLst>
              </p:cNvPr>
              <p:cNvSpPr txBox="1"/>
              <p:nvPr/>
            </p:nvSpPr>
            <p:spPr>
              <a:xfrm>
                <a:off x="8040727" y="915740"/>
                <a:ext cx="2442781" cy="369109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rmAutofit fontScale="85000" lnSpcReduction="20000"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accPr>
                      <m:e>
                        <m: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d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𝑥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,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H" sz="2000">
                    <a:ea typeface="Roboto Medium" panose="02000000000000000000" pitchFamily="2" charset="0"/>
                  </a:rPr>
                  <a:t> Mirror-Padding</a:t>
                </a:r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95E0876-AE67-EB88-55F8-CE668B80F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27" y="915740"/>
                <a:ext cx="2442781" cy="369109"/>
              </a:xfrm>
              <a:prstGeom prst="rect">
                <a:avLst/>
              </a:prstGeom>
              <a:blipFill>
                <a:blip r:embed="rId8"/>
                <a:stretch>
                  <a:fillRect t="-18033" b="-49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E831778-249C-54CA-D7C7-6EFBAB7697D7}"/>
                  </a:ext>
                </a:extLst>
              </p:cNvPr>
              <p:cNvSpPr txBox="1"/>
              <p:nvPr/>
            </p:nvSpPr>
            <p:spPr>
              <a:xfrm>
                <a:off x="5170776" y="904465"/>
                <a:ext cx="2442781" cy="369109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rmAutofit fontScale="85000" lnSpcReduction="20000"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accPr>
                      <m:e>
                        <m: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d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𝑥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,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H" sz="2000">
                    <a:ea typeface="Roboto Medium" panose="02000000000000000000" pitchFamily="2" charset="0"/>
                  </a:rPr>
                  <a:t> Kein Padding</a:t>
                </a:r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E831778-249C-54CA-D7C7-6EFBAB769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776" y="904465"/>
                <a:ext cx="2442781" cy="369109"/>
              </a:xfrm>
              <a:prstGeom prst="rect">
                <a:avLst/>
              </a:prstGeom>
              <a:blipFill>
                <a:blip r:embed="rId9"/>
                <a:stretch>
                  <a:fillRect t="-18033" b="-49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7AD80E0-7933-C291-5310-5D1FC64E12E8}"/>
                  </a:ext>
                </a:extLst>
              </p:cNvPr>
              <p:cNvSpPr txBox="1"/>
              <p:nvPr/>
            </p:nvSpPr>
            <p:spPr>
              <a:xfrm>
                <a:off x="711565" y="929849"/>
                <a:ext cx="2442781" cy="369109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rmAutofit fontScale="85000" lnSpcReduction="20000"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:r>
                  <a:rPr lang="en-CH" sz="2000">
                    <a:ea typeface="Roboto Medium" panose="02000000000000000000" pitchFamily="2" charset="0"/>
                  </a:rPr>
                  <a:t>Originalbild </a:t>
                </a:r>
                <a14:m>
                  <m:oMath xmlns:m="http://schemas.openxmlformats.org/officeDocument/2006/math"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𝑓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(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𝑥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,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𝑦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)</m:t>
                    </m:r>
                  </m:oMath>
                </a14:m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7AD80E0-7933-C291-5310-5D1FC64E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65" y="929849"/>
                <a:ext cx="2442781" cy="369109"/>
              </a:xfrm>
              <a:prstGeom prst="rect">
                <a:avLst/>
              </a:prstGeom>
              <a:blipFill>
                <a:blip r:embed="rId10"/>
                <a:stretch>
                  <a:fillRect l="-1000" t="-23333" b="-1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0825986-4DD6-5C9B-8E4F-FE7E36CBDEC1}"/>
              </a:ext>
            </a:extLst>
          </p:cNvPr>
          <p:cNvCxnSpPr/>
          <p:nvPr/>
        </p:nvCxnSpPr>
        <p:spPr>
          <a:xfrm>
            <a:off x="4049486" y="1103086"/>
            <a:ext cx="29028" cy="5138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16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21</a:t>
            </a:fld>
            <a:endParaRPr lang="de-CH" dirty="0"/>
          </a:p>
        </p:txBody>
      </p:sp>
      <p:pic>
        <p:nvPicPr>
          <p:cNvPr id="5" name="Inhaltsplatzhalter 4" descr="Ein Bild, das Screenshot, Farbigkeit, Muster, Quadrat enthält.&#10;&#10;Automatisch generierte Beschreibung">
            <a:extLst>
              <a:ext uri="{FF2B5EF4-FFF2-40B4-BE49-F238E27FC236}">
                <a16:creationId xmlns:a16="http://schemas.microsoft.com/office/drawing/2014/main" id="{5F840FD5-48E5-5C90-A4F7-22403C7140AE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 rotWithShape="1">
          <a:blip r:embed="rId3"/>
          <a:srcRect l="4865" t="14934" r="7462" b="8966"/>
          <a:stretch/>
        </p:blipFill>
        <p:spPr>
          <a:xfrm>
            <a:off x="5885645" y="4159308"/>
            <a:ext cx="3992451" cy="2599045"/>
          </a:xfrm>
        </p:spPr>
      </p:pic>
      <p:sp>
        <p:nvSpPr>
          <p:cNvPr id="12" name="Titel 4">
            <a:extLst>
              <a:ext uri="{FF2B5EF4-FFF2-40B4-BE49-F238E27FC236}">
                <a16:creationId xmlns:a16="http://schemas.microsoft.com/office/drawing/2014/main" id="{E6EB69D4-E199-374D-877C-04099310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23" y="41567"/>
            <a:ext cx="11053763" cy="684213"/>
          </a:xfrm>
        </p:spPr>
        <p:txBody>
          <a:bodyPr/>
          <a:lstStyle/>
          <a:p>
            <a:r>
              <a:rPr lang="en-CH"/>
              <a:t>Box Filter Ringing</a:t>
            </a:r>
            <a:endParaRPr lang="de-CH" dirty="0"/>
          </a:p>
        </p:txBody>
      </p:sp>
      <p:pic>
        <p:nvPicPr>
          <p:cNvPr id="7" name="Grafik 6" descr="Ein Bild, das Screenshot, Farbigkeit enthält.&#10;&#10;Automatisch generierte Beschreibung">
            <a:extLst>
              <a:ext uri="{FF2B5EF4-FFF2-40B4-BE49-F238E27FC236}">
                <a16:creationId xmlns:a16="http://schemas.microsoft.com/office/drawing/2014/main" id="{827C1052-881A-C6EE-A6BE-1F043B6930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5" t="13144" r="8547" b="9310"/>
          <a:stretch/>
        </p:blipFill>
        <p:spPr>
          <a:xfrm>
            <a:off x="806450" y="4034317"/>
            <a:ext cx="4100401" cy="2754153"/>
          </a:xfrm>
          <a:prstGeom prst="rect">
            <a:avLst/>
          </a:prstGeom>
        </p:spPr>
      </p:pic>
      <p:pic>
        <p:nvPicPr>
          <p:cNvPr id="9" name="Grafik 8" descr="Ein Bild, das Farbigkeit, Screenshot enthält.&#10;&#10;Automatisch generierte Beschreibung">
            <a:extLst>
              <a:ext uri="{FF2B5EF4-FFF2-40B4-BE49-F238E27FC236}">
                <a16:creationId xmlns:a16="http://schemas.microsoft.com/office/drawing/2014/main" id="{E4C80727-6AB2-783C-53BC-A1E7ED2F2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91" t="13618" r="7704" b="10860"/>
          <a:stretch/>
        </p:blipFill>
        <p:spPr>
          <a:xfrm>
            <a:off x="5885645" y="1022655"/>
            <a:ext cx="3972028" cy="2534374"/>
          </a:xfrm>
          <a:prstGeom prst="rect">
            <a:avLst/>
          </a:prstGeom>
        </p:spPr>
      </p:pic>
      <p:pic>
        <p:nvPicPr>
          <p:cNvPr id="18" name="Grafik 17" descr="Ein Bild, das Screenshot, Farbigkeit enthält.&#10;&#10;Automatisch generierte Beschreibung">
            <a:extLst>
              <a:ext uri="{FF2B5EF4-FFF2-40B4-BE49-F238E27FC236}">
                <a16:creationId xmlns:a16="http://schemas.microsoft.com/office/drawing/2014/main" id="{07614436-2DAB-BF40-30A4-AED456534C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41" t="13831" r="7737" b="9491"/>
          <a:stretch/>
        </p:blipFill>
        <p:spPr>
          <a:xfrm>
            <a:off x="786027" y="976451"/>
            <a:ext cx="4100401" cy="270974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4A2CF0DE-F694-6755-EBAC-49924B379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099" y="622484"/>
            <a:ext cx="1371791" cy="45726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7E7BF839-E431-E16D-F2CE-1E186224E0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4634" y="734240"/>
            <a:ext cx="1667108" cy="36200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727F0E-B258-A2A5-5702-2497BF42B6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019" y="3797307"/>
            <a:ext cx="1247949" cy="36200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F8420E3-CD14-83B9-D75F-2EB438F445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4634" y="3841026"/>
            <a:ext cx="1390844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0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22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el 4"/>
              <p:cNvSpPr>
                <a:spLocks noGrp="1"/>
              </p:cNvSpPr>
              <p:nvPr>
                <p:ph type="title"/>
              </p:nvPr>
            </p:nvSpPr>
            <p:spPr>
              <a:xfrm>
                <a:off x="537723" y="44451"/>
                <a:ext cx="11053763" cy="684213"/>
              </a:xfrm>
            </p:spPr>
            <p:txBody>
              <a:bodyPr/>
              <a:lstStyle/>
              <a:p>
                <a:r>
                  <a:rPr lang="en-CH"/>
                  <a:t>Spektralbilder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h𝑎𝑡</m:t>
                        </m:r>
                      </m:sub>
                    </m:sSub>
                  </m:oMath>
                </a14:m>
                <a:r>
                  <a:rPr lang="en-CH"/>
                  <a:t> für Luftaufname: Box Filter</a:t>
                </a:r>
                <a:endParaRPr lang="de-CH" dirty="0"/>
              </a:p>
            </p:txBody>
          </p:sp>
        </mc:Choice>
        <mc:Fallback xmlns="">
          <p:sp>
            <p:nvSpPr>
              <p:cNvPr id="5" name="Titel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7723" y="44451"/>
                <a:ext cx="11053763" cy="684213"/>
              </a:xfrm>
              <a:blipFill>
                <a:blip r:embed="rId3"/>
                <a:stretch>
                  <a:fillRect l="-2206" t="-885" b="-2389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7C5C5B7B-9122-9C0C-F090-E699F343401B}"/>
                  </a:ext>
                </a:extLst>
              </p:cNvPr>
              <p:cNvSpPr txBox="1"/>
              <p:nvPr/>
            </p:nvSpPr>
            <p:spPr>
              <a:xfrm>
                <a:off x="268996" y="981689"/>
                <a:ext cx="3657876" cy="369109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rmAutofit fontScale="85000" lnSpcReduction="20000"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:r>
                  <a:rPr lang="en-CH" sz="2000">
                    <a:ea typeface="Roboto Medium" panose="02000000000000000000" pitchFamily="2" charset="0"/>
                  </a:rPr>
                  <a:t>Originalbild </a:t>
                </a:r>
                <a14:m>
                  <m:oMath xmlns:m="http://schemas.openxmlformats.org/officeDocument/2006/math"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𝑓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(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𝑥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,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𝑦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)</m:t>
                    </m:r>
                  </m:oMath>
                </a14:m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7C5C5B7B-9122-9C0C-F090-E699F3434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6" y="981689"/>
                <a:ext cx="3657876" cy="369109"/>
              </a:xfrm>
              <a:prstGeom prst="rect">
                <a:avLst/>
              </a:prstGeom>
              <a:blipFill>
                <a:blip r:embed="rId4"/>
                <a:stretch>
                  <a:fillRect l="-667" t="-2131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3FD27FE7-B12C-F898-AF21-0309F06EFC18}"/>
                  </a:ext>
                </a:extLst>
              </p:cNvPr>
              <p:cNvSpPr txBox="1"/>
              <p:nvPr/>
            </p:nvSpPr>
            <p:spPr>
              <a:xfrm>
                <a:off x="8171542" y="942605"/>
                <a:ext cx="2442781" cy="369109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rmAutofit fontScale="85000" lnSpcReduction="20000"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accPr>
                      <m:e>
                        <m: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d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𝑥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,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H" sz="2000">
                    <a:ea typeface="Roboto Medium" panose="02000000000000000000" pitchFamily="2" charset="0"/>
                  </a:rPr>
                  <a:t> Mirror-Padding</a:t>
                </a:r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3FD27FE7-B12C-F898-AF21-0309F06EF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542" y="942605"/>
                <a:ext cx="2442781" cy="369109"/>
              </a:xfrm>
              <a:prstGeom prst="rect">
                <a:avLst/>
              </a:prstGeom>
              <a:blipFill>
                <a:blip r:embed="rId5"/>
                <a:stretch>
                  <a:fillRect t="-18333" b="-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BBEDF33B-EF39-CFFA-9FD9-A2B8E2B70427}"/>
                  </a:ext>
                </a:extLst>
              </p:cNvPr>
              <p:cNvSpPr txBox="1"/>
              <p:nvPr/>
            </p:nvSpPr>
            <p:spPr>
              <a:xfrm>
                <a:off x="4352587" y="930372"/>
                <a:ext cx="2442781" cy="369109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rmAutofit fontScale="85000" lnSpcReduction="20000"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accPr>
                      <m:e>
                        <m: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d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𝑥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,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H" sz="2000">
                    <a:ea typeface="Roboto Medium" panose="02000000000000000000" pitchFamily="2" charset="0"/>
                  </a:rPr>
                  <a:t> Zero-Padding</a:t>
                </a:r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BBEDF33B-EF39-CFFA-9FD9-A2B8E2B70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587" y="930372"/>
                <a:ext cx="2442781" cy="369109"/>
              </a:xfrm>
              <a:prstGeom prst="rect">
                <a:avLst/>
              </a:prstGeom>
              <a:blipFill>
                <a:blip r:embed="rId6"/>
                <a:stretch>
                  <a:fillRect t="-18333" b="-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 descr="Ein Bild, das Screenshot, Farbigkeit, Display enthält.&#10;&#10;Automatisch generierte Beschreibung">
            <a:extLst>
              <a:ext uri="{FF2B5EF4-FFF2-40B4-BE49-F238E27FC236}">
                <a16:creationId xmlns:a16="http://schemas.microsoft.com/office/drawing/2014/main" id="{C5592BE6-50E3-6EBF-16C5-0558D02DE6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85" t="17592" r="9473" b="16146"/>
          <a:stretch/>
        </p:blipFill>
        <p:spPr>
          <a:xfrm>
            <a:off x="240808" y="4034971"/>
            <a:ext cx="3625301" cy="2299706"/>
          </a:xfrm>
          <a:prstGeom prst="rect">
            <a:avLst/>
          </a:prstGeom>
        </p:spPr>
      </p:pic>
      <p:pic>
        <p:nvPicPr>
          <p:cNvPr id="8" name="Grafik 7" descr="Ein Bild, das Screenshot, Farbigkeit, Quadrat, Muster enthält.&#10;&#10;Automatisch generierte Beschreibung">
            <a:extLst>
              <a:ext uri="{FF2B5EF4-FFF2-40B4-BE49-F238E27FC236}">
                <a16:creationId xmlns:a16="http://schemas.microsoft.com/office/drawing/2014/main" id="{9DBC28E7-F298-6CDA-E84D-EDDE743812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85" t="17881" r="9473" b="16725"/>
          <a:stretch/>
        </p:blipFill>
        <p:spPr>
          <a:xfrm>
            <a:off x="4188566" y="4059523"/>
            <a:ext cx="3620120" cy="22663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A8ED0C2-514A-8371-3D7E-863EA460FB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5480" y="4096308"/>
            <a:ext cx="3614058" cy="224794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8B84557-AEDF-705A-B63F-68DECD2FD0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1542" y="1335314"/>
            <a:ext cx="3609179" cy="25119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154285-34F1-A534-D29D-A47BCE53EA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8566" y="1348554"/>
            <a:ext cx="3605605" cy="249874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73F2A07-0026-0CB4-BC68-20503C04A34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3185"/>
          <a:stretch/>
        </p:blipFill>
        <p:spPr>
          <a:xfrm>
            <a:off x="268996" y="1248854"/>
            <a:ext cx="3556963" cy="2582917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D4702EB-0BB7-8A22-418C-EB1C9622894A}"/>
              </a:ext>
            </a:extLst>
          </p:cNvPr>
          <p:cNvCxnSpPr/>
          <p:nvPr/>
        </p:nvCxnSpPr>
        <p:spPr>
          <a:xfrm>
            <a:off x="4049486" y="1103086"/>
            <a:ext cx="29028" cy="5138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66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23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el 4"/>
              <p:cNvSpPr>
                <a:spLocks noGrp="1"/>
              </p:cNvSpPr>
              <p:nvPr>
                <p:ph type="title"/>
              </p:nvPr>
            </p:nvSpPr>
            <p:spPr>
              <a:xfrm>
                <a:off x="537723" y="44451"/>
                <a:ext cx="11053763" cy="684213"/>
              </a:xfrm>
            </p:spPr>
            <p:txBody>
              <a:bodyPr/>
              <a:lstStyle/>
              <a:p>
                <a:r>
                  <a:rPr lang="en-CH"/>
                  <a:t>Spektralbilder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h𝑎𝑡</m:t>
                        </m:r>
                      </m:sub>
                    </m:sSub>
                  </m:oMath>
                </a14:m>
                <a:r>
                  <a:rPr lang="en-CH"/>
                  <a:t> für Luftaufname: Gauss Filter</a:t>
                </a:r>
                <a:endParaRPr lang="de-CH" dirty="0"/>
              </a:p>
            </p:txBody>
          </p:sp>
        </mc:Choice>
        <mc:Fallback xmlns="">
          <p:sp>
            <p:nvSpPr>
              <p:cNvPr id="5" name="Titel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7723" y="44451"/>
                <a:ext cx="11053763" cy="684213"/>
              </a:xfrm>
              <a:blipFill>
                <a:blip r:embed="rId3"/>
                <a:stretch>
                  <a:fillRect l="-2206" t="-885" b="-2389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Ein Bild, das Screenshot, Farbigkeit, Display enthält.&#10;&#10;Automatisch generierte Beschreibung">
            <a:extLst>
              <a:ext uri="{FF2B5EF4-FFF2-40B4-BE49-F238E27FC236}">
                <a16:creationId xmlns:a16="http://schemas.microsoft.com/office/drawing/2014/main" id="{32CA12C4-8806-C47E-C5B5-CD43541A0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85" t="17592" r="9473" b="16146"/>
          <a:stretch/>
        </p:blipFill>
        <p:spPr>
          <a:xfrm>
            <a:off x="234311" y="4242028"/>
            <a:ext cx="3657876" cy="2320370"/>
          </a:xfrm>
          <a:prstGeom prst="rect">
            <a:avLst/>
          </a:prstGeom>
        </p:spPr>
      </p:pic>
      <p:pic>
        <p:nvPicPr>
          <p:cNvPr id="11" name="Grafik 10" descr="Ein Bild, das Screenshot, Farbigkeit, gelb enthält.&#10;&#10;Automatisch generierte Beschreibung">
            <a:extLst>
              <a:ext uri="{FF2B5EF4-FFF2-40B4-BE49-F238E27FC236}">
                <a16:creationId xmlns:a16="http://schemas.microsoft.com/office/drawing/2014/main" id="{71593E50-1243-57BC-1CF0-537D653321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69" t="17886" r="9272" b="16721"/>
          <a:stretch/>
        </p:blipFill>
        <p:spPr>
          <a:xfrm>
            <a:off x="4317902" y="4206202"/>
            <a:ext cx="3741917" cy="2336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7C5C5B7B-9122-9C0C-F090-E699F343401B}"/>
                  </a:ext>
                </a:extLst>
              </p:cNvPr>
              <p:cNvSpPr txBox="1"/>
              <p:nvPr/>
            </p:nvSpPr>
            <p:spPr>
              <a:xfrm>
                <a:off x="268996" y="981689"/>
                <a:ext cx="3657876" cy="369109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rmAutofit fontScale="85000" lnSpcReduction="20000"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:r>
                  <a:rPr lang="en-CH" sz="2000">
                    <a:ea typeface="Roboto Medium" panose="02000000000000000000" pitchFamily="2" charset="0"/>
                  </a:rPr>
                  <a:t>Originalbild </a:t>
                </a:r>
                <a14:m>
                  <m:oMath xmlns:m="http://schemas.openxmlformats.org/officeDocument/2006/math"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𝑓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(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𝑥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,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𝑦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)</m:t>
                    </m:r>
                  </m:oMath>
                </a14:m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7C5C5B7B-9122-9C0C-F090-E699F3434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6" y="981689"/>
                <a:ext cx="3657876" cy="369109"/>
              </a:xfrm>
              <a:prstGeom prst="rect">
                <a:avLst/>
              </a:prstGeom>
              <a:blipFill>
                <a:blip r:embed="rId6"/>
                <a:stretch>
                  <a:fillRect l="-667" t="-2131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D513B057-6D6F-3535-42D3-C1580E9463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6795" y="4206201"/>
            <a:ext cx="3727246" cy="233974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50242B5-A9E4-0189-5380-D3EC76B61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885" y="1361634"/>
            <a:ext cx="3711544" cy="270492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E9C1323C-4C29-0CF9-E402-C626E009BE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835" y="1349829"/>
            <a:ext cx="3611854" cy="2674646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03CA2612-ED68-E456-8610-572320C89C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351" y="1384151"/>
            <a:ext cx="3556963" cy="2667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3FD27FE7-B12C-F898-AF21-0309F06EFC18}"/>
                  </a:ext>
                </a:extLst>
              </p:cNvPr>
              <p:cNvSpPr txBox="1"/>
              <p:nvPr/>
            </p:nvSpPr>
            <p:spPr>
              <a:xfrm>
                <a:off x="8342389" y="926229"/>
                <a:ext cx="2442781" cy="369109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rmAutofit fontScale="85000" lnSpcReduction="20000"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accPr>
                      <m:e>
                        <m: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d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𝑥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,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H" sz="2000">
                    <a:ea typeface="Roboto Medium" panose="02000000000000000000" pitchFamily="2" charset="0"/>
                  </a:rPr>
                  <a:t> Mirror-Padding</a:t>
                </a:r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3FD27FE7-B12C-F898-AF21-0309F06EF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389" y="926229"/>
                <a:ext cx="2442781" cy="369109"/>
              </a:xfrm>
              <a:prstGeom prst="rect">
                <a:avLst/>
              </a:prstGeom>
              <a:blipFill>
                <a:blip r:embed="rId11"/>
                <a:stretch>
                  <a:fillRect t="-18333" b="-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BBEDF33B-EF39-CFFA-9FD9-A2B8E2B70427}"/>
                  </a:ext>
                </a:extLst>
              </p:cNvPr>
              <p:cNvSpPr txBox="1"/>
              <p:nvPr/>
            </p:nvSpPr>
            <p:spPr>
              <a:xfrm>
                <a:off x="4352587" y="930372"/>
                <a:ext cx="2442781" cy="369109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rmAutofit fontScale="85000" lnSpcReduction="20000"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accPr>
                      <m:e>
                        <m: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d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𝑥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,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H" sz="2000">
                    <a:ea typeface="Roboto Medium" panose="02000000000000000000" pitchFamily="2" charset="0"/>
                  </a:rPr>
                  <a:t> Zero-Padding</a:t>
                </a:r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BBEDF33B-EF39-CFFA-9FD9-A2B8E2B70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587" y="930372"/>
                <a:ext cx="2442781" cy="369109"/>
              </a:xfrm>
              <a:prstGeom prst="rect">
                <a:avLst/>
              </a:prstGeom>
              <a:blipFill>
                <a:blip r:embed="rId12"/>
                <a:stretch>
                  <a:fillRect t="-18333" b="-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CF046A91-1567-15DD-BF48-442389A99CDA}"/>
              </a:ext>
            </a:extLst>
          </p:cNvPr>
          <p:cNvCxnSpPr/>
          <p:nvPr/>
        </p:nvCxnSpPr>
        <p:spPr>
          <a:xfrm>
            <a:off x="4049486" y="1103086"/>
            <a:ext cx="29028" cy="5138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76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24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72293" y="225426"/>
            <a:ext cx="11053763" cy="684213"/>
          </a:xfrm>
        </p:spPr>
        <p:txBody>
          <a:bodyPr/>
          <a:lstStyle/>
          <a:p>
            <a:r>
              <a:rPr lang="en-CH"/>
              <a:t>Addieren von Rauschen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CH" sz="2000" b="1">
              <a:ea typeface="Roboto Medium" panose="02000000000000000000" pitchFamily="2" charset="0"/>
            </a:endParaRPr>
          </a:p>
          <a:p>
            <a:pPr marL="0" indent="0">
              <a:buNone/>
            </a:pPr>
            <a:endParaRPr lang="en-CH" b="1">
              <a:ea typeface="Roboto Medium" panose="02000000000000000000" pitchFamily="2" charset="0"/>
            </a:endParaRPr>
          </a:p>
          <a:p>
            <a:pPr marL="0" indent="0">
              <a:buNone/>
            </a:pPr>
            <a:endParaRPr lang="en-CH" sz="2000" b="1">
              <a:ea typeface="Roboto Medium" panose="02000000000000000000" pitchFamily="2" charset="0"/>
            </a:endParaRPr>
          </a:p>
          <a:p>
            <a:pPr marL="0" indent="0">
              <a:buNone/>
            </a:pPr>
            <a:endParaRPr lang="en-CH" b="1">
              <a:ea typeface="Roboto Medium" panose="02000000000000000000" pitchFamily="2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E76C607-E7CB-902D-9339-57EF8C6645B3}"/>
              </a:ext>
            </a:extLst>
          </p:cNvPr>
          <p:cNvSpPr txBox="1"/>
          <p:nvPr/>
        </p:nvSpPr>
        <p:spPr>
          <a:xfrm>
            <a:off x="969603" y="6593119"/>
            <a:ext cx="6941728" cy="272663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47500" lnSpcReduction="200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CH" sz="2000">
                <a:ea typeface="Roboto Medium" panose="02000000000000000000" pitchFamily="2" charset="0"/>
              </a:rPr>
              <a:t>Bildquellen:</a:t>
            </a:r>
            <a:endParaRPr lang="en-CH" sz="2000" dirty="0" err="1">
              <a:ea typeface="Roboto Medium" panose="02000000000000000000" pitchFamily="2" charset="0"/>
            </a:endParaRPr>
          </a:p>
        </p:txBody>
      </p:sp>
      <p:pic>
        <p:nvPicPr>
          <p:cNvPr id="2" name="Grafik 1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AB96B286-101D-F1B7-D051-569C66F6B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295" y="354646"/>
            <a:ext cx="6032810" cy="13242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BA6EDB2-D024-ECA1-C36F-809002599C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1" t="1660" b="9280"/>
          <a:stretch/>
        </p:blipFill>
        <p:spPr>
          <a:xfrm>
            <a:off x="6877319" y="2200586"/>
            <a:ext cx="5151964" cy="404373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B51F213-5044-0B9A-9842-5930606C249B}"/>
              </a:ext>
            </a:extLst>
          </p:cNvPr>
          <p:cNvSpPr/>
          <p:nvPr/>
        </p:nvSpPr>
        <p:spPr>
          <a:xfrm>
            <a:off x="8536691" y="956127"/>
            <a:ext cx="1231423" cy="684213"/>
          </a:xfrm>
          <a:prstGeom prst="rect">
            <a:avLst/>
          </a:prstGeom>
          <a:solidFill>
            <a:srgbClr val="EA4F34">
              <a:alpha val="38824"/>
            </a:srgb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235F5AB-D218-BDF5-CA32-6A7EAFB613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32" b="8719"/>
          <a:stretch/>
        </p:blipFill>
        <p:spPr>
          <a:xfrm>
            <a:off x="338137" y="2262212"/>
            <a:ext cx="5824576" cy="400481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CE10FC3-8B2A-6999-CB16-1CE1F659F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67" y="1133264"/>
            <a:ext cx="8583223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1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25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72293" y="225426"/>
            <a:ext cx="11053763" cy="684213"/>
          </a:xfrm>
        </p:spPr>
        <p:txBody>
          <a:bodyPr/>
          <a:lstStyle/>
          <a:p>
            <a:r>
              <a:rPr lang="en-CH"/>
              <a:t>Addieren von Rauschen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CH" sz="2000" b="1">
              <a:ea typeface="Roboto Medium" panose="02000000000000000000" pitchFamily="2" charset="0"/>
            </a:endParaRPr>
          </a:p>
          <a:p>
            <a:pPr marL="0" indent="0">
              <a:buNone/>
            </a:pPr>
            <a:endParaRPr lang="en-CH" b="1">
              <a:ea typeface="Roboto Medium" panose="02000000000000000000" pitchFamily="2" charset="0"/>
            </a:endParaRPr>
          </a:p>
          <a:p>
            <a:pPr marL="0" indent="0">
              <a:buNone/>
            </a:pPr>
            <a:endParaRPr lang="en-CH" sz="2000" b="1">
              <a:ea typeface="Roboto Medium" panose="02000000000000000000" pitchFamily="2" charset="0"/>
            </a:endParaRPr>
          </a:p>
          <a:p>
            <a:pPr marL="0" indent="0">
              <a:buNone/>
            </a:pPr>
            <a:endParaRPr lang="en-CH" b="1">
              <a:ea typeface="Roboto Medium" panose="02000000000000000000" pitchFamily="2" charset="0"/>
            </a:endParaRPr>
          </a:p>
        </p:txBody>
      </p:sp>
      <p:pic>
        <p:nvPicPr>
          <p:cNvPr id="2" name="Grafik 1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AB96B286-101D-F1B7-D051-569C66F6B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066" y="354646"/>
            <a:ext cx="6032810" cy="13242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235F5AB-D218-BDF5-CA32-6A7EAFB61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32" b="8228"/>
          <a:stretch/>
        </p:blipFill>
        <p:spPr>
          <a:xfrm>
            <a:off x="338137" y="1640340"/>
            <a:ext cx="5824576" cy="402636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F25FC3B-FC96-1901-2632-92C5FD4D38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7" t="1213"/>
          <a:stretch/>
        </p:blipFill>
        <p:spPr>
          <a:xfrm>
            <a:off x="6184900" y="2038350"/>
            <a:ext cx="5872972" cy="361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7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26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Grundideen des Wiener-Filters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Wiener-Filter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307C85-8CB3-C0EB-6C34-66303257D097}"/>
                  </a:ext>
                </a:extLst>
              </p:cNvPr>
              <p:cNvSpPr>
                <a:spLocks noGrp="1"/>
              </p:cNvSpPr>
              <p:nvPr>
                <p:ph sz="quarter" idx="21"/>
              </p:nvPr>
            </p:nvSpPr>
            <p:spPr/>
            <p:txBody>
              <a:bodyPr/>
              <a:lstStyle/>
              <a:p>
                <a:r>
                  <a:rPr lang="en-CH"/>
                  <a:t>Rauschen wird in Modell miteinbezogen</a:t>
                </a:r>
              </a:p>
              <a:p>
                <a:r>
                  <a:rPr lang="en-CH"/>
                  <a:t>Rauschsignal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H"/>
                  <a:t> </a:t>
                </a:r>
                <a:r>
                  <a:rPr lang="en-CH" b="1"/>
                  <a:t>und unbekanntes Zielbild </a:t>
                </a:r>
                <a14:m>
                  <m:oMath xmlns:m="http://schemas.openxmlformats.org/officeDocument/2006/math">
                    <m:r>
                      <a:rPr lang="en-CH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CH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CH" b="1" dirty="0"/>
                  <a:t> </a:t>
                </a:r>
                <a:r>
                  <a:rPr lang="en-CH"/>
                  <a:t>werden als Zufallsvariablen modelliert</a:t>
                </a:r>
              </a:p>
              <a:p>
                <a:r>
                  <a:rPr lang="en-CH"/>
                  <a:t>Als Minimierungsproblem (Least Squares) aufgegleist:</a:t>
                </a:r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:r>
                  <a:rPr lang="en-CH"/>
                  <a:t>Vereinfachende Annahmen: </a:t>
                </a:r>
              </a:p>
              <a:p>
                <a:pPr lvl="1"/>
                <a:r>
                  <a:rPr lang="en-CH"/>
                  <a:t>Bild und Rauschen sind unkorreliert</a:t>
                </a:r>
              </a:p>
              <a:p>
                <a:pPr lvl="1"/>
                <a:r>
                  <a:rPr lang="en-CH"/>
                  <a:t>Zero-mean white noise</a:t>
                </a:r>
              </a:p>
              <a:p>
                <a:pPr marL="252000" lvl="1" indent="0">
                  <a:buNone/>
                </a:pPr>
                <a:endParaRPr lang="en-CH"/>
              </a:p>
              <a:p>
                <a:endParaRPr lang="en-CH"/>
              </a:p>
              <a:p>
                <a:pPr marL="0" indent="0">
                  <a:buNone/>
                </a:pPr>
                <a:endParaRPr lang="en-CH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307C85-8CB3-C0EB-6C34-66303257D0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1"/>
              </p:nvPr>
            </p:nvSpPr>
            <p:spPr>
              <a:blipFill>
                <a:blip r:embed="rId3"/>
                <a:stretch>
                  <a:fillRect l="-1323" t="-154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C416B5B0-9CB3-6702-9E20-5D17A96D4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115" y="3128920"/>
            <a:ext cx="9450119" cy="600159"/>
          </a:xfrm>
          <a:prstGeom prst="rect">
            <a:avLst/>
          </a:prstGeom>
        </p:spPr>
      </p:pic>
      <p:pic>
        <p:nvPicPr>
          <p:cNvPr id="10" name="Grafik 9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3ABA9E45-6E92-054D-4D11-D4AFA0222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713" y="492125"/>
            <a:ext cx="4359525" cy="956969"/>
          </a:xfrm>
          <a:prstGeom prst="rect">
            <a:avLst/>
          </a:prstGeom>
        </p:spPr>
      </p:pic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E6BADB1B-F39A-96A3-D0FE-1A6119A70FA6}"/>
              </a:ext>
            </a:extLst>
          </p:cNvPr>
          <p:cNvSpPr/>
          <p:nvPr/>
        </p:nvSpPr>
        <p:spPr>
          <a:xfrm>
            <a:off x="5487511" y="5246370"/>
            <a:ext cx="845820" cy="38862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9C0935-67CC-ED5F-692C-B48B248F2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954" y="5153926"/>
            <a:ext cx="2866066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3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27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Herleitung Filter-Formel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Wiener-Filter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CH"/>
              <a:t>Die Lösung des Minimierungsproblems liefert “direkt” den optimalen Filter</a:t>
            </a:r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65C436-11AB-1914-0D7E-C397F8296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95" y="2028243"/>
            <a:ext cx="8668960" cy="417253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36555A4-AA53-F0F6-E8F5-616C3F3932E0}"/>
              </a:ext>
            </a:extLst>
          </p:cNvPr>
          <p:cNvSpPr/>
          <p:nvPr/>
        </p:nvSpPr>
        <p:spPr>
          <a:xfrm>
            <a:off x="6099175" y="5067300"/>
            <a:ext cx="3991580" cy="1016000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58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28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Anwendung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Wiener-Filter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307C85-8CB3-C0EB-6C34-66303257D097}"/>
                  </a:ext>
                </a:extLst>
              </p:cNvPr>
              <p:cNvSpPr>
                <a:spLocks noGrp="1"/>
              </p:cNvSpPr>
              <p:nvPr>
                <p:ph sz="quarter" idx="21"/>
              </p:nvPr>
            </p:nvSpPr>
            <p:spPr/>
            <p:txBody>
              <a:bodyPr/>
              <a:lstStyle/>
              <a:p>
                <a:r>
                  <a:rPr lang="en-CH"/>
                  <a:t>Da Zielbild und dessen Signalleistung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CH" dirty="0"/>
                  <a:t> </a:t>
                </a:r>
                <a:r>
                  <a:rPr lang="en-CH"/>
                  <a:t>selten bekannt ist, wird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H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H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H" dirty="0"/>
                  <a:t> </a:t>
                </a:r>
                <a:r>
                  <a:rPr lang="en-CH"/>
                  <a:t>of mit dem Stellparameter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H" dirty="0"/>
                  <a:t> </a:t>
                </a:r>
                <a:r>
                  <a:rPr lang="en-CH"/>
                  <a:t>ersetzt:</a:t>
                </a:r>
              </a:p>
              <a:p>
                <a:endParaRPr lang="en-CH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307C85-8CB3-C0EB-6C34-66303257D0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1"/>
              </p:nvPr>
            </p:nvSpPr>
            <p:spPr>
              <a:blipFill>
                <a:blip r:embed="rId3"/>
                <a:stretch>
                  <a:fillRect l="-1323" t="-38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155FC9B0-D12E-CDB4-BC43-BEE116708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279" y="2643057"/>
            <a:ext cx="2419688" cy="762106"/>
          </a:xfrm>
          <a:prstGeom prst="rect">
            <a:avLst/>
          </a:prstGeom>
        </p:spPr>
      </p:pic>
      <p:pic>
        <p:nvPicPr>
          <p:cNvPr id="14" name="Grafik 13" descr="Ein Bild, das Schrift, weiß, Diagramm, Text enthält.&#10;&#10;Automatisch generierte Beschreibung">
            <a:extLst>
              <a:ext uri="{FF2B5EF4-FFF2-40B4-BE49-F238E27FC236}">
                <a16:creationId xmlns:a16="http://schemas.microsoft.com/office/drawing/2014/main" id="{C95CBE13-7DD1-141E-439F-3480822AB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229" y="2523977"/>
            <a:ext cx="2572109" cy="100026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AA56F167-5EB2-667F-11D8-A7B605DF6DAC}"/>
              </a:ext>
            </a:extLst>
          </p:cNvPr>
          <p:cNvSpPr/>
          <p:nvPr/>
        </p:nvSpPr>
        <p:spPr>
          <a:xfrm>
            <a:off x="4971245" y="2989834"/>
            <a:ext cx="540914" cy="415330"/>
          </a:xfrm>
          <a:prstGeom prst="rect">
            <a:avLst/>
          </a:prstGeom>
          <a:solidFill>
            <a:srgbClr val="EA4F34">
              <a:alpha val="38824"/>
            </a:srgb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94D440F-BF0A-AE6B-AB6A-195F023E36CB}"/>
              </a:ext>
            </a:extLst>
          </p:cNvPr>
          <p:cNvSpPr/>
          <p:nvPr/>
        </p:nvSpPr>
        <p:spPr>
          <a:xfrm>
            <a:off x="8411745" y="3027623"/>
            <a:ext cx="513314" cy="415330"/>
          </a:xfrm>
          <a:prstGeom prst="rect">
            <a:avLst/>
          </a:prstGeom>
          <a:solidFill>
            <a:srgbClr val="EA4F34">
              <a:alpha val="38824"/>
            </a:srgb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52F3B0D9-2BCE-0380-00FA-66A78AD8C461}"/>
              </a:ext>
            </a:extLst>
          </p:cNvPr>
          <p:cNvSpPr/>
          <p:nvPr/>
        </p:nvSpPr>
        <p:spPr>
          <a:xfrm>
            <a:off x="5887246" y="2769263"/>
            <a:ext cx="581089" cy="48650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28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29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Anwendung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Wiener-Filter</a:t>
            </a:r>
          </a:p>
        </p:txBody>
      </p:sp>
      <p:pic>
        <p:nvPicPr>
          <p:cNvPr id="7" name="Video">
            <a:hlinkClick r:id="" action="ppaction://media"/>
            <a:extLst>
              <a:ext uri="{FF2B5EF4-FFF2-40B4-BE49-F238E27FC236}">
                <a16:creationId xmlns:a16="http://schemas.microsoft.com/office/drawing/2014/main" id="{81632897-48F1-0BBD-1AC4-FA54A5B870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73750" y="1428750"/>
            <a:ext cx="6324600" cy="53625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41A3C63-079F-124A-6571-757C5C477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4047" y="1428750"/>
            <a:ext cx="5421329" cy="4332665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3DEC50EE-9E59-B351-CD94-4C4A9612208C}"/>
              </a:ext>
            </a:extLst>
          </p:cNvPr>
          <p:cNvSpPr/>
          <p:nvPr/>
        </p:nvSpPr>
        <p:spPr>
          <a:xfrm>
            <a:off x="5331905" y="3078771"/>
            <a:ext cx="942320" cy="68421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02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3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Überblick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endParaRPr lang="de-CH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646CB6C-CD93-00DA-79E9-ED83598A8BD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06450" y="1449388"/>
            <a:ext cx="11053763" cy="4751387"/>
          </a:xfrm>
        </p:spPr>
        <p:txBody>
          <a:bodyPr/>
          <a:lstStyle/>
          <a:p>
            <a:r>
              <a:rPr lang="en-CH" b="1"/>
              <a:t>Degradation</a:t>
            </a:r>
          </a:p>
          <a:p>
            <a:r>
              <a:rPr lang="en-CH"/>
              <a:t>Inverse Filterung</a:t>
            </a:r>
          </a:p>
          <a:p>
            <a:r>
              <a:rPr lang="en-CH"/>
              <a:t>Least Squares Wiener-Filter</a:t>
            </a:r>
          </a:p>
          <a:p>
            <a:r>
              <a:rPr lang="en-CH"/>
              <a:t>Alternative optimierungskriterien</a:t>
            </a:r>
          </a:p>
        </p:txBody>
      </p:sp>
      <p:pic>
        <p:nvPicPr>
          <p:cNvPr id="12" name="Grafik 11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EFBE9798-0ABB-D823-AC4E-705E9EA6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410" y="1550537"/>
            <a:ext cx="6032810" cy="132427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40E01C4-3692-D850-CA5A-CAED793CC831}"/>
              </a:ext>
            </a:extLst>
          </p:cNvPr>
          <p:cNvSpPr/>
          <p:nvPr/>
        </p:nvSpPr>
        <p:spPr>
          <a:xfrm>
            <a:off x="7516473" y="1094423"/>
            <a:ext cx="3634747" cy="1923097"/>
          </a:xfrm>
          <a:prstGeom prst="rect">
            <a:avLst/>
          </a:prstGeom>
          <a:solidFill>
            <a:srgbClr val="FFFFFF">
              <a:alpha val="74902"/>
            </a:srgb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73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36"/>
    </mc:Choice>
    <mc:Fallback xmlns="">
      <p:transition spd="slow" advTm="2953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30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Contrained Least Square Filter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Alternative optimierungskriterien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52F14704-7821-3BB3-305E-58E6FB2FB5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68324" y="1176338"/>
            <a:ext cx="6477000" cy="5676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BC23722-5A3A-05F0-8F26-F311CABB8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48997"/>
            <a:ext cx="5421329" cy="4332665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D2BEABBC-4431-E318-84D2-A543D1E36EBB}"/>
              </a:ext>
            </a:extLst>
          </p:cNvPr>
          <p:cNvSpPr/>
          <p:nvPr/>
        </p:nvSpPr>
        <p:spPr>
          <a:xfrm>
            <a:off x="5422795" y="2999018"/>
            <a:ext cx="942320" cy="68421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31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Bildquellen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endParaRPr lang="de-CH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646CB6C-CD93-00DA-79E9-ED83598A8BD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06450" y="1449388"/>
            <a:ext cx="11053763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H" sz="1800"/>
              <a:t>[1] Gonzales, Woods: Rafael C. Woods &amp; Richard E. Woods, Digital Image Processing 4th ed. , 2018</a:t>
            </a:r>
          </a:p>
          <a:p>
            <a:pPr marL="0" indent="0">
              <a:buNone/>
            </a:pPr>
            <a:r>
              <a:rPr lang="en-CH" sz="1800"/>
              <a:t>[2] Wikipedia on point spread functions: </a:t>
            </a:r>
            <a:r>
              <a:rPr lang="de-CH" sz="1800"/>
              <a:t>https://en.wikipedia.org/wiki/Point_spread_function</a:t>
            </a:r>
            <a:endParaRPr lang="en-CH" sz="1800"/>
          </a:p>
        </p:txBody>
      </p:sp>
    </p:spTree>
    <p:extLst>
      <p:ext uri="{BB962C8B-B14F-4D97-AF65-F5344CB8AC3E}">
        <p14:creationId xmlns:p14="http://schemas.microsoft.com/office/powerpoint/2010/main" val="42336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36"/>
    </mc:Choice>
    <mc:Fallback xmlns="">
      <p:transition spd="slow" advTm="2953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32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</p:txBody>
      </p:sp>
      <p:sp>
        <p:nvSpPr>
          <p:cNvPr id="12" name="Titel 4">
            <a:extLst>
              <a:ext uri="{FF2B5EF4-FFF2-40B4-BE49-F238E27FC236}">
                <a16:creationId xmlns:a16="http://schemas.microsoft.com/office/drawing/2014/main" id="{E6EB69D4-E199-374D-877C-04099310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11" y="492125"/>
            <a:ext cx="11053763" cy="684213"/>
          </a:xfrm>
        </p:spPr>
        <p:txBody>
          <a:bodyPr/>
          <a:lstStyle/>
          <a:p>
            <a:r>
              <a:rPr lang="en-CH"/>
              <a:t>Padding Optionen</a:t>
            </a:r>
            <a:endParaRPr lang="de-CH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D7931CBA-843E-7042-83EF-76E625D42D8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Inverse Filterung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025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33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Zirkuläre Faltung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Inverse Filterung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307C85-8CB3-C0EB-6C34-66303257D097}"/>
                  </a:ext>
                </a:extLst>
              </p:cNvPr>
              <p:cNvSpPr>
                <a:spLocks noGrp="1"/>
              </p:cNvSpPr>
              <p:nvPr>
                <p:ph sz="quarter" idx="2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CH" sz="2000" b="1">
                  <a:ea typeface="Roboto Medium" panose="02000000000000000000" pitchFamily="2" charset="0"/>
                </a:endParaRPr>
              </a:p>
              <a:p>
                <a:pPr marL="0" indent="0">
                  <a:buNone/>
                </a:pPr>
                <a:endParaRPr lang="en-CH" b="1">
                  <a:ea typeface="Roboto Medium" panose="02000000000000000000" pitchFamily="2" charset="0"/>
                </a:endParaRPr>
              </a:p>
              <a:p>
                <a:pPr marL="0" indent="0">
                  <a:buNone/>
                </a:pPr>
                <a:endParaRPr lang="en-CH" sz="2000" b="1">
                  <a:ea typeface="Roboto Medium" panose="02000000000000000000" pitchFamily="2" charset="0"/>
                </a:endParaRPr>
              </a:p>
              <a:p>
                <a:pPr marL="0" indent="0">
                  <a:buNone/>
                </a:pPr>
                <a:endParaRPr lang="en-CH" b="1">
                  <a:ea typeface="Roboto Medium" panose="02000000000000000000" pitchFamily="2" charset="0"/>
                </a:endParaRPr>
              </a:p>
              <a:p>
                <a:pPr marL="0" indent="0">
                  <a:buNone/>
                </a:pPr>
                <a:r>
                  <a:rPr lang="en-CH" sz="2000" b="1">
                    <a:ea typeface="Roboto Medium" panose="02000000000000000000" pitchFamily="2" charset="0"/>
                  </a:rPr>
                  <a:t>Annahme</a:t>
                </a:r>
                <a:r>
                  <a:rPr lang="en-CH" sz="2000">
                    <a:ea typeface="Roboto Medium" panose="02000000000000000000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H" sz="200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g</m:t>
                    </m:r>
                    <m:d>
                      <m:dPr>
                        <m:ctrlP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H" sz="2000" b="0" i="0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x</m:t>
                        </m:r>
                        <m:r>
                          <a:rPr lang="en-CH" sz="2000" b="0" i="0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CH" sz="2000" b="0" i="0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y</m:t>
                        </m:r>
                      </m:e>
                    </m:d>
                    <m:r>
                      <a:rPr lang="en-CH" sz="2000" b="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=</m:t>
                    </m:r>
                    <m:r>
                      <m:rPr>
                        <m:sty m:val="p"/>
                      </m:rPr>
                      <a:rPr lang="en-CH" sz="2000" b="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h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(</m:t>
                    </m:r>
                    <m:r>
                      <m:rPr>
                        <m:sty m:val="p"/>
                      </m:rP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u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,</m:t>
                    </m:r>
                    <m:r>
                      <m:rPr>
                        <m:sty m:val="p"/>
                      </m:rP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v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)∗</m:t>
                    </m:r>
                    <m:r>
                      <m:rPr>
                        <m:sty m:val="p"/>
                      </m:rPr>
                      <a:rPr lang="en-CH" sz="2000" b="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f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(</m:t>
                    </m:r>
                    <m:r>
                      <m:rPr>
                        <m:sty m:val="p"/>
                      </m:rP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u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,</m:t>
                    </m:r>
                    <m:r>
                      <m:rPr>
                        <m:sty m:val="p"/>
                      </m:rP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v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)</m:t>
                    </m:r>
                  </m:oMath>
                </a14:m>
                <a:r>
                  <a:rPr lang="en-CH" sz="2000">
                    <a:ea typeface="Roboto Medium" panose="02000000000000000000" pitchFamily="2" charset="0"/>
                  </a:rPr>
                  <a:t>  ist Resultat </a:t>
                </a:r>
                <a:r>
                  <a:rPr lang="en-CH" sz="2000" i="1">
                    <a:ea typeface="Roboto Medium" panose="02000000000000000000" pitchFamily="2" charset="0"/>
                  </a:rPr>
                  <a:t>linearer </a:t>
                </a:r>
                <a:r>
                  <a:rPr lang="en-CH" sz="2000">
                    <a:ea typeface="Roboto Medium" panose="02000000000000000000" pitchFamily="2" charset="0"/>
                  </a:rPr>
                  <a:t>Faltung</a:t>
                </a:r>
              </a:p>
              <a:p>
                <a:pPr marL="0" indent="0">
                  <a:buNone/>
                </a:pPr>
                <a:r>
                  <a:rPr lang="en-CH" sz="2000">
                    <a:ea typeface="Roboto Medium" panose="02000000000000000000" pitchFamily="2" charset="0"/>
                    <a:sym typeface="Wingdings" panose="05000000000000000000" pitchFamily="2" charset="2"/>
                  </a:rPr>
                  <a:t> Faltungsoutput länger als beide Inputs: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𝑔</m:t>
                        </m:r>
                      </m:sub>
                    </m:sSub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𝑓</m:t>
                        </m:r>
                      </m:sub>
                    </m:sSub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  <a:sym typeface="Wingdings" panose="05000000000000000000" pitchFamily="2" charset="2"/>
                      </a:rPr>
                      <m:t>+ </m:t>
                    </m:r>
                    <m:sSub>
                      <m:sSub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h</m:t>
                        </m:r>
                      </m:sub>
                    </m:sSub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  <a:sym typeface="Wingdings" panose="05000000000000000000" pitchFamily="2" charset="2"/>
                      </a:rPr>
                      <m:t>−1</m:t>
                    </m:r>
                  </m:oMath>
                </a14:m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307C85-8CB3-C0EB-6C34-66303257D0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1"/>
              </p:nvPr>
            </p:nvSpPr>
            <p:spPr>
              <a:blipFill>
                <a:blip r:embed="rId3"/>
                <a:stretch>
                  <a:fillRect l="-13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2E76C607-E7CB-902D-9339-57EF8C6645B3}"/>
              </a:ext>
            </a:extLst>
          </p:cNvPr>
          <p:cNvSpPr txBox="1"/>
          <p:nvPr/>
        </p:nvSpPr>
        <p:spPr>
          <a:xfrm>
            <a:off x="969603" y="6593119"/>
            <a:ext cx="6941728" cy="272663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47500" lnSpcReduction="200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CH" sz="2000">
                <a:ea typeface="Roboto Medium" panose="02000000000000000000" pitchFamily="2" charset="0"/>
              </a:rPr>
              <a:t>Bildquellen:</a:t>
            </a:r>
            <a:endParaRPr lang="en-CH" sz="2000" dirty="0" err="1">
              <a:ea typeface="Roboto Medium" panose="02000000000000000000" pitchFamily="2" charset="0"/>
            </a:endParaRPr>
          </a:p>
        </p:txBody>
      </p:sp>
      <p:pic>
        <p:nvPicPr>
          <p:cNvPr id="2" name="Grafik 1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AB96B286-101D-F1B7-D051-569C66F6B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996" y="1945567"/>
            <a:ext cx="6032810" cy="1324275"/>
          </a:xfrm>
          <a:prstGeom prst="rect">
            <a:avLst/>
          </a:prstGeom>
        </p:spPr>
      </p:pic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0E9740C9-99C9-5778-8FD5-BDA5974445DA}"/>
              </a:ext>
            </a:extLst>
          </p:cNvPr>
          <p:cNvSpPr/>
          <p:nvPr/>
        </p:nvSpPr>
        <p:spPr>
          <a:xfrm>
            <a:off x="3447586" y="2503230"/>
            <a:ext cx="1983015" cy="1206500"/>
          </a:xfrm>
          <a:custGeom>
            <a:avLst/>
            <a:gdLst>
              <a:gd name="connsiteX0" fmla="*/ 482600 w 1983015"/>
              <a:gd name="connsiteY0" fmla="*/ 31750 h 1206500"/>
              <a:gd name="connsiteX1" fmla="*/ 482600 w 1983015"/>
              <a:gd name="connsiteY1" fmla="*/ 31750 h 1206500"/>
              <a:gd name="connsiteX2" fmla="*/ 539750 w 1983015"/>
              <a:gd name="connsiteY2" fmla="*/ 19050 h 1206500"/>
              <a:gd name="connsiteX3" fmla="*/ 590550 w 1983015"/>
              <a:gd name="connsiteY3" fmla="*/ 0 h 1206500"/>
              <a:gd name="connsiteX4" fmla="*/ 654050 w 1983015"/>
              <a:gd name="connsiteY4" fmla="*/ 12700 h 1206500"/>
              <a:gd name="connsiteX5" fmla="*/ 666750 w 1983015"/>
              <a:gd name="connsiteY5" fmla="*/ 31750 h 1206500"/>
              <a:gd name="connsiteX6" fmla="*/ 704850 w 1983015"/>
              <a:gd name="connsiteY6" fmla="*/ 57150 h 1206500"/>
              <a:gd name="connsiteX7" fmla="*/ 762000 w 1983015"/>
              <a:gd name="connsiteY7" fmla="*/ 82550 h 1206500"/>
              <a:gd name="connsiteX8" fmla="*/ 958850 w 1983015"/>
              <a:gd name="connsiteY8" fmla="*/ 88900 h 1206500"/>
              <a:gd name="connsiteX9" fmla="*/ 1022350 w 1983015"/>
              <a:gd name="connsiteY9" fmla="*/ 95250 h 1206500"/>
              <a:gd name="connsiteX10" fmla="*/ 1174750 w 1983015"/>
              <a:gd name="connsiteY10" fmla="*/ 107950 h 1206500"/>
              <a:gd name="connsiteX11" fmla="*/ 1238250 w 1983015"/>
              <a:gd name="connsiteY11" fmla="*/ 127000 h 1206500"/>
              <a:gd name="connsiteX12" fmla="*/ 1352550 w 1983015"/>
              <a:gd name="connsiteY12" fmla="*/ 165100 h 1206500"/>
              <a:gd name="connsiteX13" fmla="*/ 1765300 w 1983015"/>
              <a:gd name="connsiteY13" fmla="*/ 355600 h 1206500"/>
              <a:gd name="connsiteX14" fmla="*/ 1885950 w 1983015"/>
              <a:gd name="connsiteY14" fmla="*/ 463550 h 1206500"/>
              <a:gd name="connsiteX15" fmla="*/ 1968500 w 1983015"/>
              <a:gd name="connsiteY15" fmla="*/ 889000 h 1206500"/>
              <a:gd name="connsiteX16" fmla="*/ 1790700 w 1983015"/>
              <a:gd name="connsiteY16" fmla="*/ 1060450 h 1206500"/>
              <a:gd name="connsiteX17" fmla="*/ 908050 w 1983015"/>
              <a:gd name="connsiteY17" fmla="*/ 1206500 h 1206500"/>
              <a:gd name="connsiteX18" fmla="*/ 95250 w 1983015"/>
              <a:gd name="connsiteY18" fmla="*/ 946150 h 1206500"/>
              <a:gd name="connsiteX19" fmla="*/ 0 w 1983015"/>
              <a:gd name="connsiteY19" fmla="*/ 704850 h 1206500"/>
              <a:gd name="connsiteX20" fmla="*/ 57150 w 1983015"/>
              <a:gd name="connsiteY20" fmla="*/ 368300 h 1206500"/>
              <a:gd name="connsiteX21" fmla="*/ 82550 w 1983015"/>
              <a:gd name="connsiteY21" fmla="*/ 311150 h 1206500"/>
              <a:gd name="connsiteX22" fmla="*/ 133350 w 1983015"/>
              <a:gd name="connsiteY22" fmla="*/ 215900 h 1206500"/>
              <a:gd name="connsiteX23" fmla="*/ 152400 w 1983015"/>
              <a:gd name="connsiteY23" fmla="*/ 177800 h 1206500"/>
              <a:gd name="connsiteX24" fmla="*/ 482600 w 1983015"/>
              <a:gd name="connsiteY24" fmla="*/ 3175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83015" h="1206500">
                <a:moveTo>
                  <a:pt x="482600" y="31750"/>
                </a:moveTo>
                <a:lnTo>
                  <a:pt x="482600" y="31750"/>
                </a:lnTo>
                <a:cubicBezTo>
                  <a:pt x="501650" y="27517"/>
                  <a:pt x="520818" y="23783"/>
                  <a:pt x="539750" y="19050"/>
                </a:cubicBezTo>
                <a:cubicBezTo>
                  <a:pt x="553023" y="15732"/>
                  <a:pt x="580839" y="3885"/>
                  <a:pt x="590550" y="0"/>
                </a:cubicBezTo>
                <a:cubicBezTo>
                  <a:pt x="611717" y="4233"/>
                  <a:pt x="634125" y="4398"/>
                  <a:pt x="654050" y="12700"/>
                </a:cubicBezTo>
                <a:cubicBezTo>
                  <a:pt x="661095" y="15635"/>
                  <a:pt x="661007" y="26724"/>
                  <a:pt x="666750" y="31750"/>
                </a:cubicBezTo>
                <a:cubicBezTo>
                  <a:pt x="678237" y="41801"/>
                  <a:pt x="692150" y="48683"/>
                  <a:pt x="704850" y="57150"/>
                </a:cubicBezTo>
                <a:cubicBezTo>
                  <a:pt x="722772" y="69098"/>
                  <a:pt x="738177" y="81782"/>
                  <a:pt x="762000" y="82550"/>
                </a:cubicBezTo>
                <a:lnTo>
                  <a:pt x="958850" y="88900"/>
                </a:lnTo>
                <a:lnTo>
                  <a:pt x="1022350" y="95250"/>
                </a:lnTo>
                <a:cubicBezTo>
                  <a:pt x="1073129" y="99730"/>
                  <a:pt x="1124316" y="100533"/>
                  <a:pt x="1174750" y="107950"/>
                </a:cubicBezTo>
                <a:cubicBezTo>
                  <a:pt x="1196614" y="111165"/>
                  <a:pt x="1217211" y="120238"/>
                  <a:pt x="1238250" y="127000"/>
                </a:cubicBezTo>
                <a:cubicBezTo>
                  <a:pt x="1276484" y="139290"/>
                  <a:pt x="1315050" y="150725"/>
                  <a:pt x="1352550" y="165100"/>
                </a:cubicBezTo>
                <a:cubicBezTo>
                  <a:pt x="1473145" y="211328"/>
                  <a:pt x="1651175" y="274082"/>
                  <a:pt x="1765300" y="355600"/>
                </a:cubicBezTo>
                <a:cubicBezTo>
                  <a:pt x="1809213" y="386966"/>
                  <a:pt x="1845733" y="427567"/>
                  <a:pt x="1885950" y="463550"/>
                </a:cubicBezTo>
                <a:cubicBezTo>
                  <a:pt x="1931944" y="583135"/>
                  <a:pt x="2017079" y="756866"/>
                  <a:pt x="1968500" y="889000"/>
                </a:cubicBezTo>
                <a:cubicBezTo>
                  <a:pt x="1940090" y="966276"/>
                  <a:pt x="1863300" y="1021618"/>
                  <a:pt x="1790700" y="1060450"/>
                </a:cubicBezTo>
                <a:cubicBezTo>
                  <a:pt x="1486179" y="1223334"/>
                  <a:pt x="1249920" y="1189618"/>
                  <a:pt x="908050" y="1206500"/>
                </a:cubicBezTo>
                <a:cubicBezTo>
                  <a:pt x="687932" y="1152150"/>
                  <a:pt x="308125" y="1090601"/>
                  <a:pt x="95250" y="946150"/>
                </a:cubicBezTo>
                <a:cubicBezTo>
                  <a:pt x="50265" y="915624"/>
                  <a:pt x="10914" y="743050"/>
                  <a:pt x="0" y="704850"/>
                </a:cubicBezTo>
                <a:cubicBezTo>
                  <a:pt x="10673" y="614126"/>
                  <a:pt x="29559" y="430379"/>
                  <a:pt x="57150" y="368300"/>
                </a:cubicBezTo>
                <a:cubicBezTo>
                  <a:pt x="65617" y="349250"/>
                  <a:pt x="73227" y="329796"/>
                  <a:pt x="82550" y="311150"/>
                </a:cubicBezTo>
                <a:cubicBezTo>
                  <a:pt x="98642" y="278966"/>
                  <a:pt x="116653" y="247775"/>
                  <a:pt x="133350" y="215900"/>
                </a:cubicBezTo>
                <a:cubicBezTo>
                  <a:pt x="139938" y="203322"/>
                  <a:pt x="146050" y="190500"/>
                  <a:pt x="152400" y="177800"/>
                </a:cubicBezTo>
                <a:lnTo>
                  <a:pt x="482600" y="31750"/>
                </a:lnTo>
                <a:close/>
              </a:path>
            </a:pathLst>
          </a:custGeom>
          <a:solidFill>
            <a:srgbClr val="FFFFFF">
              <a:alpha val="74902"/>
            </a:srgb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4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34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Zirkuläre Faltung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Inverse Filterung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307C85-8CB3-C0EB-6C34-66303257D097}"/>
                  </a:ext>
                </a:extLst>
              </p:cNvPr>
              <p:cNvSpPr>
                <a:spLocks noGrp="1"/>
              </p:cNvSpPr>
              <p:nvPr>
                <p:ph sz="quarter" idx="2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CH" dirty="0"/>
              </a:p>
              <a:p>
                <a:pPr marL="0" indent="0">
                  <a:buNone/>
                </a:pPr>
                <a:r>
                  <a:rPr lang="en-CH" sz="2000" b="1">
                    <a:ea typeface="Roboto Medium" panose="02000000000000000000" pitchFamily="2" charset="0"/>
                  </a:rPr>
                  <a:t>Annahme</a:t>
                </a:r>
                <a:r>
                  <a:rPr lang="en-CH" sz="2000">
                    <a:ea typeface="Roboto Medium" panose="02000000000000000000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H" sz="200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g</m:t>
                    </m:r>
                    <m:d>
                      <m:dPr>
                        <m:ctrlP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H" sz="2000" b="0" i="0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x</m:t>
                        </m:r>
                        <m:r>
                          <a:rPr lang="en-CH" sz="2000" b="0" i="0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CH" sz="2000" b="0" i="0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y</m:t>
                        </m:r>
                      </m:e>
                    </m:d>
                    <m:r>
                      <a:rPr lang="en-CH" sz="2000" b="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=</m:t>
                    </m:r>
                    <m:r>
                      <m:rPr>
                        <m:sty m:val="p"/>
                      </m:rPr>
                      <a:rPr lang="en-CH" sz="2000" b="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h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(</m:t>
                    </m:r>
                    <m:r>
                      <m:rPr>
                        <m:sty m:val="p"/>
                      </m:rP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u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,</m:t>
                    </m:r>
                    <m:r>
                      <m:rPr>
                        <m:sty m:val="p"/>
                      </m:rP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v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)∗</m:t>
                    </m:r>
                    <m:r>
                      <m:rPr>
                        <m:sty m:val="p"/>
                      </m:rPr>
                      <a:rPr lang="en-CH" sz="2000" b="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f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(</m:t>
                    </m:r>
                    <m:r>
                      <m:rPr>
                        <m:sty m:val="p"/>
                      </m:rP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u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,</m:t>
                    </m:r>
                    <m:r>
                      <m:rPr>
                        <m:sty m:val="p"/>
                      </m:rP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v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)</m:t>
                    </m:r>
                  </m:oMath>
                </a14:m>
                <a:r>
                  <a:rPr lang="en-CH" sz="2000">
                    <a:ea typeface="Roboto Medium" panose="02000000000000000000" pitchFamily="2" charset="0"/>
                  </a:rPr>
                  <a:t>  ist Resultat </a:t>
                </a:r>
                <a:r>
                  <a:rPr lang="en-CH" sz="2000" i="1">
                    <a:ea typeface="Roboto Medium" panose="02000000000000000000" pitchFamily="2" charset="0"/>
                  </a:rPr>
                  <a:t>linearer </a:t>
                </a:r>
                <a:r>
                  <a:rPr lang="en-CH" sz="2000">
                    <a:ea typeface="Roboto Medium" panose="02000000000000000000" pitchFamily="2" charset="0"/>
                  </a:rPr>
                  <a:t>Faltung</a:t>
                </a:r>
              </a:p>
              <a:p>
                <a:pPr marL="0" indent="0">
                  <a:buNone/>
                </a:pPr>
                <a:r>
                  <a:rPr lang="en-CH" sz="2000">
                    <a:ea typeface="Roboto Medium" panose="02000000000000000000" pitchFamily="2" charset="0"/>
                    <a:sym typeface="Wingdings" panose="05000000000000000000" pitchFamily="2" charset="2"/>
                  </a:rPr>
                  <a:t> Faltungsoutput länger als beide Inputs: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𝑔</m:t>
                        </m:r>
                      </m:sub>
                    </m:sSub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𝑓</m:t>
                        </m:r>
                      </m:sub>
                    </m:sSub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  <a:sym typeface="Wingdings" panose="05000000000000000000" pitchFamily="2" charset="2"/>
                      </a:rPr>
                      <m:t>+ </m:t>
                    </m:r>
                    <m:sSub>
                      <m:sSub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h</m:t>
                        </m:r>
                      </m:sub>
                    </m:sSub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  <a:sym typeface="Wingdings" panose="05000000000000000000" pitchFamily="2" charset="2"/>
                      </a:rPr>
                      <m:t>−1</m:t>
                    </m:r>
                  </m:oMath>
                </a14:m>
                <a:endParaRPr lang="en-CH" sz="2000" dirty="0" err="1">
                  <a:ea typeface="Roboto Medium" panose="02000000000000000000" pitchFamily="2" charset="0"/>
                </a:endParaRPr>
              </a:p>
              <a:p>
                <a:pPr marL="0" indent="0">
                  <a:buNone/>
                </a:pPr>
                <a:r>
                  <a:rPr lang="en-CH" sz="2000">
                    <a:ea typeface="Roboto Medium" panose="02000000000000000000" pitchFamily="2" charset="0"/>
                  </a:rPr>
                  <a:t> </a:t>
                </a:r>
              </a:p>
              <a:p>
                <a:pPr marL="0" indent="0">
                  <a:buNone/>
                </a:pPr>
                <a:endParaRPr lang="en-CH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307C85-8CB3-C0EB-6C34-66303257D0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1"/>
              </p:nvPr>
            </p:nvSpPr>
            <p:spPr>
              <a:blipFill>
                <a:blip r:embed="rId3"/>
                <a:stretch>
                  <a:fillRect l="-13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AB96B286-101D-F1B7-D051-569C66F6B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867" y="256592"/>
            <a:ext cx="6032810" cy="1324275"/>
          </a:xfrm>
          <a:prstGeom prst="rect">
            <a:avLst/>
          </a:prstGeom>
        </p:spPr>
      </p:pic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0E9740C9-99C9-5778-8FD5-BDA5974445DA}"/>
              </a:ext>
            </a:extLst>
          </p:cNvPr>
          <p:cNvSpPr/>
          <p:nvPr/>
        </p:nvSpPr>
        <p:spPr>
          <a:xfrm>
            <a:off x="6757457" y="814255"/>
            <a:ext cx="1983015" cy="1206500"/>
          </a:xfrm>
          <a:custGeom>
            <a:avLst/>
            <a:gdLst>
              <a:gd name="connsiteX0" fmla="*/ 482600 w 1983015"/>
              <a:gd name="connsiteY0" fmla="*/ 31750 h 1206500"/>
              <a:gd name="connsiteX1" fmla="*/ 482600 w 1983015"/>
              <a:gd name="connsiteY1" fmla="*/ 31750 h 1206500"/>
              <a:gd name="connsiteX2" fmla="*/ 539750 w 1983015"/>
              <a:gd name="connsiteY2" fmla="*/ 19050 h 1206500"/>
              <a:gd name="connsiteX3" fmla="*/ 590550 w 1983015"/>
              <a:gd name="connsiteY3" fmla="*/ 0 h 1206500"/>
              <a:gd name="connsiteX4" fmla="*/ 654050 w 1983015"/>
              <a:gd name="connsiteY4" fmla="*/ 12700 h 1206500"/>
              <a:gd name="connsiteX5" fmla="*/ 666750 w 1983015"/>
              <a:gd name="connsiteY5" fmla="*/ 31750 h 1206500"/>
              <a:gd name="connsiteX6" fmla="*/ 704850 w 1983015"/>
              <a:gd name="connsiteY6" fmla="*/ 57150 h 1206500"/>
              <a:gd name="connsiteX7" fmla="*/ 762000 w 1983015"/>
              <a:gd name="connsiteY7" fmla="*/ 82550 h 1206500"/>
              <a:gd name="connsiteX8" fmla="*/ 958850 w 1983015"/>
              <a:gd name="connsiteY8" fmla="*/ 88900 h 1206500"/>
              <a:gd name="connsiteX9" fmla="*/ 1022350 w 1983015"/>
              <a:gd name="connsiteY9" fmla="*/ 95250 h 1206500"/>
              <a:gd name="connsiteX10" fmla="*/ 1174750 w 1983015"/>
              <a:gd name="connsiteY10" fmla="*/ 107950 h 1206500"/>
              <a:gd name="connsiteX11" fmla="*/ 1238250 w 1983015"/>
              <a:gd name="connsiteY11" fmla="*/ 127000 h 1206500"/>
              <a:gd name="connsiteX12" fmla="*/ 1352550 w 1983015"/>
              <a:gd name="connsiteY12" fmla="*/ 165100 h 1206500"/>
              <a:gd name="connsiteX13" fmla="*/ 1765300 w 1983015"/>
              <a:gd name="connsiteY13" fmla="*/ 355600 h 1206500"/>
              <a:gd name="connsiteX14" fmla="*/ 1885950 w 1983015"/>
              <a:gd name="connsiteY14" fmla="*/ 463550 h 1206500"/>
              <a:gd name="connsiteX15" fmla="*/ 1968500 w 1983015"/>
              <a:gd name="connsiteY15" fmla="*/ 889000 h 1206500"/>
              <a:gd name="connsiteX16" fmla="*/ 1790700 w 1983015"/>
              <a:gd name="connsiteY16" fmla="*/ 1060450 h 1206500"/>
              <a:gd name="connsiteX17" fmla="*/ 908050 w 1983015"/>
              <a:gd name="connsiteY17" fmla="*/ 1206500 h 1206500"/>
              <a:gd name="connsiteX18" fmla="*/ 95250 w 1983015"/>
              <a:gd name="connsiteY18" fmla="*/ 946150 h 1206500"/>
              <a:gd name="connsiteX19" fmla="*/ 0 w 1983015"/>
              <a:gd name="connsiteY19" fmla="*/ 704850 h 1206500"/>
              <a:gd name="connsiteX20" fmla="*/ 57150 w 1983015"/>
              <a:gd name="connsiteY20" fmla="*/ 368300 h 1206500"/>
              <a:gd name="connsiteX21" fmla="*/ 82550 w 1983015"/>
              <a:gd name="connsiteY21" fmla="*/ 311150 h 1206500"/>
              <a:gd name="connsiteX22" fmla="*/ 133350 w 1983015"/>
              <a:gd name="connsiteY22" fmla="*/ 215900 h 1206500"/>
              <a:gd name="connsiteX23" fmla="*/ 152400 w 1983015"/>
              <a:gd name="connsiteY23" fmla="*/ 177800 h 1206500"/>
              <a:gd name="connsiteX24" fmla="*/ 482600 w 1983015"/>
              <a:gd name="connsiteY24" fmla="*/ 3175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83015" h="1206500">
                <a:moveTo>
                  <a:pt x="482600" y="31750"/>
                </a:moveTo>
                <a:lnTo>
                  <a:pt x="482600" y="31750"/>
                </a:lnTo>
                <a:cubicBezTo>
                  <a:pt x="501650" y="27517"/>
                  <a:pt x="520818" y="23783"/>
                  <a:pt x="539750" y="19050"/>
                </a:cubicBezTo>
                <a:cubicBezTo>
                  <a:pt x="553023" y="15732"/>
                  <a:pt x="580839" y="3885"/>
                  <a:pt x="590550" y="0"/>
                </a:cubicBezTo>
                <a:cubicBezTo>
                  <a:pt x="611717" y="4233"/>
                  <a:pt x="634125" y="4398"/>
                  <a:pt x="654050" y="12700"/>
                </a:cubicBezTo>
                <a:cubicBezTo>
                  <a:pt x="661095" y="15635"/>
                  <a:pt x="661007" y="26724"/>
                  <a:pt x="666750" y="31750"/>
                </a:cubicBezTo>
                <a:cubicBezTo>
                  <a:pt x="678237" y="41801"/>
                  <a:pt x="692150" y="48683"/>
                  <a:pt x="704850" y="57150"/>
                </a:cubicBezTo>
                <a:cubicBezTo>
                  <a:pt x="722772" y="69098"/>
                  <a:pt x="738177" y="81782"/>
                  <a:pt x="762000" y="82550"/>
                </a:cubicBezTo>
                <a:lnTo>
                  <a:pt x="958850" y="88900"/>
                </a:lnTo>
                <a:lnTo>
                  <a:pt x="1022350" y="95250"/>
                </a:lnTo>
                <a:cubicBezTo>
                  <a:pt x="1073129" y="99730"/>
                  <a:pt x="1124316" y="100533"/>
                  <a:pt x="1174750" y="107950"/>
                </a:cubicBezTo>
                <a:cubicBezTo>
                  <a:pt x="1196614" y="111165"/>
                  <a:pt x="1217211" y="120238"/>
                  <a:pt x="1238250" y="127000"/>
                </a:cubicBezTo>
                <a:cubicBezTo>
                  <a:pt x="1276484" y="139290"/>
                  <a:pt x="1315050" y="150725"/>
                  <a:pt x="1352550" y="165100"/>
                </a:cubicBezTo>
                <a:cubicBezTo>
                  <a:pt x="1473145" y="211328"/>
                  <a:pt x="1651175" y="274082"/>
                  <a:pt x="1765300" y="355600"/>
                </a:cubicBezTo>
                <a:cubicBezTo>
                  <a:pt x="1809213" y="386966"/>
                  <a:pt x="1845733" y="427567"/>
                  <a:pt x="1885950" y="463550"/>
                </a:cubicBezTo>
                <a:cubicBezTo>
                  <a:pt x="1931944" y="583135"/>
                  <a:pt x="2017079" y="756866"/>
                  <a:pt x="1968500" y="889000"/>
                </a:cubicBezTo>
                <a:cubicBezTo>
                  <a:pt x="1940090" y="966276"/>
                  <a:pt x="1863300" y="1021618"/>
                  <a:pt x="1790700" y="1060450"/>
                </a:cubicBezTo>
                <a:cubicBezTo>
                  <a:pt x="1486179" y="1223334"/>
                  <a:pt x="1249920" y="1189618"/>
                  <a:pt x="908050" y="1206500"/>
                </a:cubicBezTo>
                <a:cubicBezTo>
                  <a:pt x="687932" y="1152150"/>
                  <a:pt x="308125" y="1090601"/>
                  <a:pt x="95250" y="946150"/>
                </a:cubicBezTo>
                <a:cubicBezTo>
                  <a:pt x="50265" y="915624"/>
                  <a:pt x="10914" y="743050"/>
                  <a:pt x="0" y="704850"/>
                </a:cubicBezTo>
                <a:cubicBezTo>
                  <a:pt x="10673" y="614126"/>
                  <a:pt x="29559" y="430379"/>
                  <a:pt x="57150" y="368300"/>
                </a:cubicBezTo>
                <a:cubicBezTo>
                  <a:pt x="65617" y="349250"/>
                  <a:pt x="73227" y="329796"/>
                  <a:pt x="82550" y="311150"/>
                </a:cubicBezTo>
                <a:cubicBezTo>
                  <a:pt x="98642" y="278966"/>
                  <a:pt x="116653" y="247775"/>
                  <a:pt x="133350" y="215900"/>
                </a:cubicBezTo>
                <a:cubicBezTo>
                  <a:pt x="139938" y="203322"/>
                  <a:pt x="146050" y="190500"/>
                  <a:pt x="152400" y="177800"/>
                </a:cubicBezTo>
                <a:lnTo>
                  <a:pt x="482600" y="31750"/>
                </a:lnTo>
                <a:close/>
              </a:path>
            </a:pathLst>
          </a:custGeom>
          <a:solidFill>
            <a:srgbClr val="FFFFFF">
              <a:alpha val="74902"/>
            </a:srgb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27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Überblick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endParaRPr lang="de-CH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646CB6C-CD93-00DA-79E9-ED83598A8BD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06450" y="1449388"/>
            <a:ext cx="11053763" cy="4751387"/>
          </a:xfrm>
        </p:spPr>
        <p:txBody>
          <a:bodyPr/>
          <a:lstStyle/>
          <a:p>
            <a:r>
              <a:rPr lang="en-CH"/>
              <a:t>Degradation</a:t>
            </a:r>
          </a:p>
          <a:p>
            <a:r>
              <a:rPr lang="en-CH" b="1"/>
              <a:t>Inverse Filterung</a:t>
            </a:r>
          </a:p>
          <a:p>
            <a:r>
              <a:rPr lang="en-CH"/>
              <a:t>Least Squares Wiener-Filter</a:t>
            </a:r>
          </a:p>
          <a:p>
            <a:r>
              <a:rPr lang="en-CH"/>
              <a:t>Alternative optimierungskriterien</a:t>
            </a:r>
          </a:p>
        </p:txBody>
      </p:sp>
      <p:pic>
        <p:nvPicPr>
          <p:cNvPr id="12" name="Grafik 11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EFBE9798-0ABB-D823-AC4E-705E9EA6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410" y="1550537"/>
            <a:ext cx="6032810" cy="1324275"/>
          </a:xfrm>
          <a:prstGeom prst="rect">
            <a:avLst/>
          </a:prstGeom>
        </p:spPr>
      </p:pic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05F25B8-729A-E1F2-E5DE-8DE91922CD7A}"/>
              </a:ext>
            </a:extLst>
          </p:cNvPr>
          <p:cNvSpPr/>
          <p:nvPr/>
        </p:nvSpPr>
        <p:spPr>
          <a:xfrm>
            <a:off x="7239000" y="2108200"/>
            <a:ext cx="1983015" cy="1206500"/>
          </a:xfrm>
          <a:custGeom>
            <a:avLst/>
            <a:gdLst>
              <a:gd name="connsiteX0" fmla="*/ 482600 w 1983015"/>
              <a:gd name="connsiteY0" fmla="*/ 31750 h 1206500"/>
              <a:gd name="connsiteX1" fmla="*/ 482600 w 1983015"/>
              <a:gd name="connsiteY1" fmla="*/ 31750 h 1206500"/>
              <a:gd name="connsiteX2" fmla="*/ 539750 w 1983015"/>
              <a:gd name="connsiteY2" fmla="*/ 19050 h 1206500"/>
              <a:gd name="connsiteX3" fmla="*/ 590550 w 1983015"/>
              <a:gd name="connsiteY3" fmla="*/ 0 h 1206500"/>
              <a:gd name="connsiteX4" fmla="*/ 654050 w 1983015"/>
              <a:gd name="connsiteY4" fmla="*/ 12700 h 1206500"/>
              <a:gd name="connsiteX5" fmla="*/ 666750 w 1983015"/>
              <a:gd name="connsiteY5" fmla="*/ 31750 h 1206500"/>
              <a:gd name="connsiteX6" fmla="*/ 704850 w 1983015"/>
              <a:gd name="connsiteY6" fmla="*/ 57150 h 1206500"/>
              <a:gd name="connsiteX7" fmla="*/ 762000 w 1983015"/>
              <a:gd name="connsiteY7" fmla="*/ 82550 h 1206500"/>
              <a:gd name="connsiteX8" fmla="*/ 958850 w 1983015"/>
              <a:gd name="connsiteY8" fmla="*/ 88900 h 1206500"/>
              <a:gd name="connsiteX9" fmla="*/ 1022350 w 1983015"/>
              <a:gd name="connsiteY9" fmla="*/ 95250 h 1206500"/>
              <a:gd name="connsiteX10" fmla="*/ 1174750 w 1983015"/>
              <a:gd name="connsiteY10" fmla="*/ 107950 h 1206500"/>
              <a:gd name="connsiteX11" fmla="*/ 1238250 w 1983015"/>
              <a:gd name="connsiteY11" fmla="*/ 127000 h 1206500"/>
              <a:gd name="connsiteX12" fmla="*/ 1352550 w 1983015"/>
              <a:gd name="connsiteY12" fmla="*/ 165100 h 1206500"/>
              <a:gd name="connsiteX13" fmla="*/ 1765300 w 1983015"/>
              <a:gd name="connsiteY13" fmla="*/ 355600 h 1206500"/>
              <a:gd name="connsiteX14" fmla="*/ 1885950 w 1983015"/>
              <a:gd name="connsiteY14" fmla="*/ 463550 h 1206500"/>
              <a:gd name="connsiteX15" fmla="*/ 1968500 w 1983015"/>
              <a:gd name="connsiteY15" fmla="*/ 889000 h 1206500"/>
              <a:gd name="connsiteX16" fmla="*/ 1790700 w 1983015"/>
              <a:gd name="connsiteY16" fmla="*/ 1060450 h 1206500"/>
              <a:gd name="connsiteX17" fmla="*/ 908050 w 1983015"/>
              <a:gd name="connsiteY17" fmla="*/ 1206500 h 1206500"/>
              <a:gd name="connsiteX18" fmla="*/ 95250 w 1983015"/>
              <a:gd name="connsiteY18" fmla="*/ 946150 h 1206500"/>
              <a:gd name="connsiteX19" fmla="*/ 0 w 1983015"/>
              <a:gd name="connsiteY19" fmla="*/ 704850 h 1206500"/>
              <a:gd name="connsiteX20" fmla="*/ 57150 w 1983015"/>
              <a:gd name="connsiteY20" fmla="*/ 368300 h 1206500"/>
              <a:gd name="connsiteX21" fmla="*/ 82550 w 1983015"/>
              <a:gd name="connsiteY21" fmla="*/ 311150 h 1206500"/>
              <a:gd name="connsiteX22" fmla="*/ 133350 w 1983015"/>
              <a:gd name="connsiteY22" fmla="*/ 215900 h 1206500"/>
              <a:gd name="connsiteX23" fmla="*/ 152400 w 1983015"/>
              <a:gd name="connsiteY23" fmla="*/ 177800 h 1206500"/>
              <a:gd name="connsiteX24" fmla="*/ 482600 w 1983015"/>
              <a:gd name="connsiteY24" fmla="*/ 3175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83015" h="1206500">
                <a:moveTo>
                  <a:pt x="482600" y="31750"/>
                </a:moveTo>
                <a:lnTo>
                  <a:pt x="482600" y="31750"/>
                </a:lnTo>
                <a:cubicBezTo>
                  <a:pt x="501650" y="27517"/>
                  <a:pt x="520818" y="23783"/>
                  <a:pt x="539750" y="19050"/>
                </a:cubicBezTo>
                <a:cubicBezTo>
                  <a:pt x="553023" y="15732"/>
                  <a:pt x="580839" y="3885"/>
                  <a:pt x="590550" y="0"/>
                </a:cubicBezTo>
                <a:cubicBezTo>
                  <a:pt x="611717" y="4233"/>
                  <a:pt x="634125" y="4398"/>
                  <a:pt x="654050" y="12700"/>
                </a:cubicBezTo>
                <a:cubicBezTo>
                  <a:pt x="661095" y="15635"/>
                  <a:pt x="661007" y="26724"/>
                  <a:pt x="666750" y="31750"/>
                </a:cubicBezTo>
                <a:cubicBezTo>
                  <a:pt x="678237" y="41801"/>
                  <a:pt x="692150" y="48683"/>
                  <a:pt x="704850" y="57150"/>
                </a:cubicBezTo>
                <a:cubicBezTo>
                  <a:pt x="722772" y="69098"/>
                  <a:pt x="738177" y="81782"/>
                  <a:pt x="762000" y="82550"/>
                </a:cubicBezTo>
                <a:lnTo>
                  <a:pt x="958850" y="88900"/>
                </a:lnTo>
                <a:lnTo>
                  <a:pt x="1022350" y="95250"/>
                </a:lnTo>
                <a:cubicBezTo>
                  <a:pt x="1073129" y="99730"/>
                  <a:pt x="1124316" y="100533"/>
                  <a:pt x="1174750" y="107950"/>
                </a:cubicBezTo>
                <a:cubicBezTo>
                  <a:pt x="1196614" y="111165"/>
                  <a:pt x="1217211" y="120238"/>
                  <a:pt x="1238250" y="127000"/>
                </a:cubicBezTo>
                <a:cubicBezTo>
                  <a:pt x="1276484" y="139290"/>
                  <a:pt x="1315050" y="150725"/>
                  <a:pt x="1352550" y="165100"/>
                </a:cubicBezTo>
                <a:cubicBezTo>
                  <a:pt x="1473145" y="211328"/>
                  <a:pt x="1651175" y="274082"/>
                  <a:pt x="1765300" y="355600"/>
                </a:cubicBezTo>
                <a:cubicBezTo>
                  <a:pt x="1809213" y="386966"/>
                  <a:pt x="1845733" y="427567"/>
                  <a:pt x="1885950" y="463550"/>
                </a:cubicBezTo>
                <a:cubicBezTo>
                  <a:pt x="1931944" y="583135"/>
                  <a:pt x="2017079" y="756866"/>
                  <a:pt x="1968500" y="889000"/>
                </a:cubicBezTo>
                <a:cubicBezTo>
                  <a:pt x="1940090" y="966276"/>
                  <a:pt x="1863300" y="1021618"/>
                  <a:pt x="1790700" y="1060450"/>
                </a:cubicBezTo>
                <a:cubicBezTo>
                  <a:pt x="1486179" y="1223334"/>
                  <a:pt x="1249920" y="1189618"/>
                  <a:pt x="908050" y="1206500"/>
                </a:cubicBezTo>
                <a:cubicBezTo>
                  <a:pt x="687932" y="1152150"/>
                  <a:pt x="308125" y="1090601"/>
                  <a:pt x="95250" y="946150"/>
                </a:cubicBezTo>
                <a:cubicBezTo>
                  <a:pt x="50265" y="915624"/>
                  <a:pt x="10914" y="743050"/>
                  <a:pt x="0" y="704850"/>
                </a:cubicBezTo>
                <a:cubicBezTo>
                  <a:pt x="10673" y="614126"/>
                  <a:pt x="29559" y="430379"/>
                  <a:pt x="57150" y="368300"/>
                </a:cubicBezTo>
                <a:cubicBezTo>
                  <a:pt x="65617" y="349250"/>
                  <a:pt x="73227" y="329796"/>
                  <a:pt x="82550" y="311150"/>
                </a:cubicBezTo>
                <a:cubicBezTo>
                  <a:pt x="98642" y="278966"/>
                  <a:pt x="116653" y="247775"/>
                  <a:pt x="133350" y="215900"/>
                </a:cubicBezTo>
                <a:cubicBezTo>
                  <a:pt x="139938" y="203322"/>
                  <a:pt x="146050" y="190500"/>
                  <a:pt x="152400" y="177800"/>
                </a:cubicBezTo>
                <a:lnTo>
                  <a:pt x="482600" y="31750"/>
                </a:lnTo>
                <a:close/>
              </a:path>
            </a:pathLst>
          </a:custGeom>
          <a:solidFill>
            <a:srgbClr val="FFFFFF">
              <a:alpha val="74902"/>
            </a:srgb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63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36"/>
    </mc:Choice>
    <mc:Fallback xmlns="">
      <p:transition spd="slow" advTm="2953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5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Überblick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endParaRPr lang="de-CH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646CB6C-CD93-00DA-79E9-ED83598A8BD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06450" y="1449388"/>
            <a:ext cx="11053763" cy="4751387"/>
          </a:xfrm>
        </p:spPr>
        <p:txBody>
          <a:bodyPr/>
          <a:lstStyle/>
          <a:p>
            <a:r>
              <a:rPr lang="en-CH"/>
              <a:t>Degradation</a:t>
            </a:r>
          </a:p>
          <a:p>
            <a:r>
              <a:rPr lang="en-CH"/>
              <a:t>Inverse Filterung</a:t>
            </a:r>
          </a:p>
          <a:p>
            <a:r>
              <a:rPr lang="en-CH" b="1"/>
              <a:t>Least Squares Wiener-Filter</a:t>
            </a:r>
          </a:p>
          <a:p>
            <a:r>
              <a:rPr lang="en-CH"/>
              <a:t>Alternative optimierungskriterien</a:t>
            </a:r>
          </a:p>
        </p:txBody>
      </p:sp>
      <p:pic>
        <p:nvPicPr>
          <p:cNvPr id="12" name="Grafik 11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EFBE9798-0ABB-D823-AC4E-705E9EA6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410" y="1550537"/>
            <a:ext cx="6032810" cy="1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9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36"/>
    </mc:Choice>
    <mc:Fallback xmlns="">
      <p:transition spd="slow" advTm="2953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Überblick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endParaRPr lang="de-CH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646CB6C-CD93-00DA-79E9-ED83598A8BD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06450" y="1449388"/>
            <a:ext cx="11053763" cy="4751387"/>
          </a:xfrm>
        </p:spPr>
        <p:txBody>
          <a:bodyPr/>
          <a:lstStyle/>
          <a:p>
            <a:r>
              <a:rPr lang="en-CH"/>
              <a:t>Degradation</a:t>
            </a:r>
          </a:p>
          <a:p>
            <a:r>
              <a:rPr lang="en-CH"/>
              <a:t>Inverse Filterung</a:t>
            </a:r>
          </a:p>
          <a:p>
            <a:r>
              <a:rPr lang="en-CH"/>
              <a:t>Least Squares Wiener-Filter</a:t>
            </a:r>
          </a:p>
          <a:p>
            <a:r>
              <a:rPr lang="en-CH" b="1"/>
              <a:t>Alternative optimierungskriterien</a:t>
            </a:r>
          </a:p>
        </p:txBody>
      </p:sp>
      <p:pic>
        <p:nvPicPr>
          <p:cNvPr id="12" name="Grafik 11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EFBE9798-0ABB-D823-AC4E-705E9EA6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410" y="1550537"/>
            <a:ext cx="6032810" cy="1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7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36"/>
    </mc:Choice>
    <mc:Fallback xmlns="">
      <p:transition spd="slow" advTm="2953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7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Simulation Effekt unscharfe Linse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Degradation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CH" b="1"/>
              <a:t>Realer Effekt:    </a:t>
            </a:r>
            <a:r>
              <a:rPr lang="en-CH"/>
              <a:t>Pixelintensitäten auf Nachbarumfeld verteilt</a:t>
            </a:r>
          </a:p>
          <a:p>
            <a:r>
              <a:rPr lang="en-CH" b="1"/>
              <a:t>Approximation: </a:t>
            </a:r>
            <a:r>
              <a:rPr lang="en-CH"/>
              <a:t>Faltung mit point spread function (psf)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C78233A-DDA4-9493-3F42-62DA7EDEC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687" y="206080"/>
            <a:ext cx="3404526" cy="66519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161FD31-3D99-C127-1D3A-5C8FF52E2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43" y="2700854"/>
            <a:ext cx="4542511" cy="304498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E76C607-E7CB-902D-9339-57EF8C6645B3}"/>
              </a:ext>
            </a:extLst>
          </p:cNvPr>
          <p:cNvSpPr txBox="1"/>
          <p:nvPr/>
        </p:nvSpPr>
        <p:spPr>
          <a:xfrm>
            <a:off x="969603" y="6593119"/>
            <a:ext cx="6941728" cy="272663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47500" lnSpcReduction="200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CH" sz="2000">
                <a:ea typeface="Roboto Medium" panose="02000000000000000000" pitchFamily="2" charset="0"/>
              </a:rPr>
              <a:t>Bildquellen: Links Gonzales, Woods [1], Mitte Wikipedia [2], Rechts eigene Darstellung </a:t>
            </a:r>
            <a:endParaRPr lang="en-CH" sz="2000" dirty="0" err="1">
              <a:ea typeface="Roboto Medium" panose="02000000000000000000" pitchFamily="2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C5649CF-4173-E1CC-2DF4-0E4A84E60CC9}"/>
              </a:ext>
            </a:extLst>
          </p:cNvPr>
          <p:cNvSpPr txBox="1"/>
          <p:nvPr/>
        </p:nvSpPr>
        <p:spPr>
          <a:xfrm>
            <a:off x="678111" y="5551385"/>
            <a:ext cx="3241443" cy="384717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Autofit/>
          </a:bodyPr>
          <a:lstStyle/>
          <a:p>
            <a:pPr algn="ctr">
              <a:spcAft>
                <a:spcPts val="600"/>
              </a:spcAft>
              <a:buClr>
                <a:schemeClr val="tx2"/>
              </a:buClr>
            </a:pPr>
            <a:r>
              <a:rPr lang="en-CH" sz="1800">
                <a:ea typeface="Roboto Medium" panose="02000000000000000000" pitchFamily="2" charset="0"/>
              </a:rPr>
              <a:t>2D-Gauss Funktion</a:t>
            </a:r>
            <a:endParaRPr lang="en-CH" sz="1800" dirty="0" err="1">
              <a:ea typeface="Roboto Medium" panose="02000000000000000000" pitchFamily="2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1592359-238F-9A4C-AD1B-AC3E011B7CC3}"/>
              </a:ext>
            </a:extLst>
          </p:cNvPr>
          <p:cNvSpPr/>
          <p:nvPr/>
        </p:nvSpPr>
        <p:spPr>
          <a:xfrm>
            <a:off x="8830955" y="3516090"/>
            <a:ext cx="2653990" cy="22302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H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blurred image</a:t>
            </a:r>
            <a:endParaRPr lang="en-CH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2" descr="undefined">
            <a:extLst>
              <a:ext uri="{FF2B5EF4-FFF2-40B4-BE49-F238E27FC236}">
                <a16:creationId xmlns:a16="http://schemas.microsoft.com/office/drawing/2014/main" id="{2BC1EF64-DD7C-3A9D-17F2-D50730750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354" y="3163294"/>
            <a:ext cx="3807333" cy="240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4C2ABF12-0999-0552-B7DD-994A70CFA1CD}"/>
              </a:ext>
            </a:extLst>
          </p:cNvPr>
          <p:cNvSpPr txBox="1"/>
          <p:nvPr/>
        </p:nvSpPr>
        <p:spPr>
          <a:xfrm>
            <a:off x="5037354" y="5553475"/>
            <a:ext cx="3241443" cy="384717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92500" lnSpcReduction="20000"/>
          </a:bodyPr>
          <a:lstStyle/>
          <a:p>
            <a:pPr algn="ctr">
              <a:spcAft>
                <a:spcPts val="600"/>
              </a:spcAft>
              <a:buClr>
                <a:schemeClr val="tx2"/>
              </a:buClr>
            </a:pPr>
            <a:r>
              <a:rPr lang="en-CH" sz="1900">
                <a:ea typeface="Roboto Medium" panose="02000000000000000000" pitchFamily="2" charset="0"/>
              </a:rPr>
              <a:t>“Airy</a:t>
            </a:r>
            <a:r>
              <a:rPr lang="en-CH" sz="2000">
                <a:ea typeface="Roboto Medium" panose="02000000000000000000" pitchFamily="2" charset="0"/>
              </a:rPr>
              <a:t> Disk” Funktion</a:t>
            </a:r>
            <a:endParaRPr lang="en-CH" sz="2000" dirty="0" err="1"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3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8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Separierierte Faltung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Degradation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843D549-9E2A-3CD1-7610-0E526A1F2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3" y="1682129"/>
            <a:ext cx="3905795" cy="384863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1613B27-D4EB-BFBB-C98F-6EE86D28D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094" y="1720234"/>
            <a:ext cx="3867690" cy="3810532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DDEC182-EFFF-6B46-FC77-2F82809DF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344" y="1715470"/>
            <a:ext cx="3867690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4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D4C90C89-87A8-E16B-D36C-42339327808E}"/>
                  </a:ext>
                </a:extLst>
              </p:cNvPr>
              <p:cNvSpPr>
                <a:spLocks noGrp="1"/>
              </p:cNvSpPr>
              <p:nvPr>
                <p:ph sz="quarter" idx="21"/>
              </p:nvPr>
            </p:nvSpPr>
            <p:spPr>
              <a:xfrm>
                <a:off x="806450" y="1449388"/>
                <a:ext cx="11053763" cy="4751387"/>
              </a:xfrm>
            </p:spPr>
            <p:txBody>
              <a:bodyPr/>
              <a:lstStyle/>
              <a:p>
                <a:r>
                  <a:rPr lang="en-CH"/>
                  <a:t>Zwei auf einander folgende 1D Faltungen benötigen weniger Operationen als eine 2D Faltung:</a:t>
                </a:r>
              </a:p>
              <a:p>
                <a:pPr lvl="1"/>
                <a:r>
                  <a:rPr lang="en-CH"/>
                  <a:t>2D Faltung: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𝑀𝑁</m:t>
                        </m:r>
                      </m:e>
                    </m:d>
                    <m:r>
                      <a:rPr lang="en-CH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H"/>
              </a:p>
              <a:p>
                <a:pPr lvl="1"/>
                <a:r>
                  <a:rPr lang="en-CH"/>
                  <a:t>1D Faltungen: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𝑀𝑁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CH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CH" i="1" smtClean="0">
                        <a:latin typeface="Cambria Math" panose="02040503050406030204" pitchFamily="18" charset="0"/>
                      </a:rPr>
                      <m:t> + </m:t>
                    </m:r>
                    <m:d>
                      <m:d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𝑀𝑁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CH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CH" i="1" smtClean="0">
                        <a:latin typeface="Cambria Math" panose="02040503050406030204" pitchFamily="18" charset="0"/>
                      </a:rPr>
                      <m:t> = 2⋅</m:t>
                    </m:r>
                    <m:d>
                      <m:d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𝑀𝑁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CH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H"/>
              </a:p>
              <a:p>
                <a:pPr lvl="1"/>
                <a:endParaRPr lang="en-CH"/>
              </a:p>
              <a:p>
                <a:r>
                  <a:rPr lang="en-CH"/>
                  <a:t>Beispiel für M=N=10, K=5</a:t>
                </a:r>
              </a:p>
              <a:p>
                <a:pPr lvl="1"/>
                <a:r>
                  <a:rPr lang="en-CH"/>
                  <a:t>2D Faltung: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endParaRPr lang="en-CH"/>
              </a:p>
              <a:p>
                <a:pPr lvl="1"/>
                <a:r>
                  <a:rPr lang="en-CH"/>
                  <a:t>1D Faltungen: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H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⋅5</m:t>
                    </m:r>
                    <m:r>
                      <a:rPr lang="en-CH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⋅5</m:t>
                    </m:r>
                    <m:r>
                      <a:rPr lang="en-CH" i="1" smtClean="0">
                        <a:latin typeface="Cambria Math" panose="02040503050406030204" pitchFamily="18" charset="0"/>
                      </a:rPr>
                      <m:t> = 2⋅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⋅5=1′000</m:t>
                    </m:r>
                  </m:oMath>
                </a14:m>
                <a:endParaRPr lang="en-CH"/>
              </a:p>
              <a:p>
                <a:pPr lvl="1"/>
                <a:endParaRPr lang="en-CH"/>
              </a:p>
              <a:p>
                <a:pPr marL="0" indent="0">
                  <a:buNone/>
                </a:pPr>
                <a:endParaRPr lang="en-CH"/>
              </a:p>
              <a:p>
                <a:endParaRPr lang="en-CH"/>
              </a:p>
              <a:p>
                <a:endParaRPr lang="en-CH"/>
              </a:p>
              <a:p>
                <a:pPr marL="0" indent="0">
                  <a:buNone/>
                </a:pPr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:pPr marL="0" indent="0">
                  <a:buNone/>
                </a:pPr>
                <a:endParaRPr lang="en-CH" dirty="0"/>
              </a:p>
              <a:p>
                <a:pPr marL="0" indent="0">
                  <a:buNone/>
                </a:pPr>
                <a:endParaRPr lang="en-CH" dirty="0"/>
              </a:p>
            </p:txBody>
          </p:sp>
        </mc:Choice>
        <mc:Fallback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D4C90C89-87A8-E16B-D36C-4233932780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1"/>
              </p:nvPr>
            </p:nvSpPr>
            <p:spPr>
              <a:xfrm>
                <a:off x="806450" y="1449388"/>
                <a:ext cx="11053763" cy="4751387"/>
              </a:xfrm>
              <a:blipFill>
                <a:blip r:embed="rId3"/>
                <a:stretch>
                  <a:fillRect l="-1323" t="-154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Separierierte Faltung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Degradation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4292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theme/theme1.xml><?xml version="1.0" encoding="utf-8"?>
<a:theme xmlns:a="http://schemas.openxmlformats.org/drawingml/2006/main" name="OST-Vorlage">
  <a:themeElements>
    <a:clrScheme name="Benutzerdefiniert 19">
      <a:dk1>
        <a:srgbClr val="191919"/>
      </a:dk1>
      <a:lt1>
        <a:srgbClr val="FFFFFF"/>
      </a:lt1>
      <a:dk2>
        <a:srgbClr val="8C195F"/>
      </a:dk2>
      <a:lt2>
        <a:srgbClr val="C6C6C6"/>
      </a:lt2>
      <a:accent1>
        <a:srgbClr val="6B3881"/>
      </a:accent1>
      <a:accent2>
        <a:srgbClr val="D0A9D0"/>
      </a:accent2>
      <a:accent3>
        <a:srgbClr val="007E6B"/>
      </a:accent3>
      <a:accent4>
        <a:srgbClr val="A7D5C2"/>
      </a:accent4>
      <a:accent5>
        <a:srgbClr val="C32E15"/>
      </a:accent5>
      <a:accent6>
        <a:srgbClr val="F39A8B"/>
      </a:accent6>
      <a:hlink>
        <a:srgbClr val="D72864"/>
      </a:hlink>
      <a:folHlink>
        <a:srgbClr val="8C195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/>
        <a:effectLst/>
      </a:spPr>
      <a:bodyPr rtlCol="0" anchor="t"/>
      <a:lstStyle>
        <a:defPPr algn="l">
          <a:defRPr sz="1400" dirty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36000" rIns="108000" bIns="108000" rtlCol="0">
        <a:normAutofit/>
      </a:bodyPr>
      <a:lstStyle>
        <a:defPPr marL="252000" indent="-252000" algn="l">
          <a:spcAft>
            <a:spcPts val="600"/>
          </a:spcAft>
          <a:buClr>
            <a:schemeClr val="tx2"/>
          </a:buClr>
          <a:buFont typeface="Arial" panose="020B0604020202020204" pitchFamily="34" charset="0"/>
          <a:buChar char="•"/>
          <a:defRPr sz="2000" dirty="0" err="1" smtClean="0">
            <a:ea typeface="Roboto Medium" panose="02000000000000000000" pitchFamily="2" charset="0"/>
          </a:defRPr>
        </a:defPPr>
      </a:lstStyle>
    </a:txDef>
  </a:objectDefaults>
  <a:extraClrSchemeLst>
    <a:extraClrScheme>
      <a:clrScheme name="OST - Farben">
        <a:dk1>
          <a:srgbClr val="191919"/>
        </a:dk1>
        <a:lt1>
          <a:srgbClr val="FFFFFF"/>
        </a:lt1>
        <a:dk2>
          <a:srgbClr val="8C195F"/>
        </a:dk2>
        <a:lt2>
          <a:srgbClr val="D72864"/>
        </a:lt2>
        <a:accent1>
          <a:srgbClr val="56276D"/>
        </a:accent1>
        <a:accent2>
          <a:srgbClr val="C397C4"/>
        </a:accent2>
        <a:accent3>
          <a:srgbClr val="146C58"/>
        </a:accent3>
        <a:accent4>
          <a:srgbClr val="99CCB5"/>
        </a:accent4>
        <a:accent5>
          <a:srgbClr val="B21D19"/>
        </a:accent5>
        <a:accent6>
          <a:srgbClr val="EC867B"/>
        </a:accent6>
        <a:hlink>
          <a:srgbClr val="191919"/>
        </a:hlink>
        <a:folHlink>
          <a:srgbClr val="19191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OST Violett">
      <a:srgbClr val="9560A4"/>
    </a:custClr>
    <a:custClr name="OST Grün">
      <a:srgbClr val="1DAF8E"/>
    </a:custClr>
    <a:custClr name="OST Rot">
      <a:srgbClr val="E84E0F"/>
    </a:custClr>
    <a:custClr name="OST Blau">
      <a:srgbClr val="0086CD"/>
    </a:custClr>
    <a:custClr name="OST Orange">
      <a:srgbClr val="FBBA00"/>
    </a:custClr>
    <a:custClr name="Weiss">
      <a:srgbClr val="FFFFFF"/>
    </a:custClr>
    <a:custClr name="Weiss">
      <a:srgbClr val="FFFFFF"/>
    </a:custClr>
    <a:custClr name="OST Schwarz">
      <a:srgbClr val="191919"/>
    </a:custClr>
    <a:custClr name="OST Brombeer">
      <a:srgbClr val="8C195F"/>
    </a:custClr>
    <a:custClr name="OST Himbeer">
      <a:srgbClr val="D72864"/>
    </a:custClr>
    <a:custClr name="OST Dunkelviolett">
      <a:srgbClr val="6B3881"/>
    </a:custClr>
    <a:custClr name="OST Dunkelgrün">
      <a:srgbClr val="007E6B"/>
    </a:custClr>
    <a:custClr name="OST Dunkelrot">
      <a:srgbClr val="C32E15"/>
    </a:custClr>
    <a:custClr name="OST Dunkelblau">
      <a:srgbClr val="0073B0"/>
    </a:custClr>
    <a:custClr name="OST Dunkelorange">
      <a:srgbClr val="D18F00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OST Hellviolett">
      <a:srgbClr val="D0A9D0"/>
    </a:custClr>
    <a:custClr name="OST Hellgrün">
      <a:srgbClr val="A7D5C2"/>
    </a:custClr>
    <a:custClr name="OST Hellrot">
      <a:srgbClr val="F39A8B"/>
    </a:custClr>
    <a:custClr name="OST Hellblau">
      <a:srgbClr val="5FBFED"/>
    </a:custClr>
    <a:custClr name="OST Hellorange">
      <a:srgbClr val="FDD6A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</a:custClrLst>
  <a:extLst>
    <a:ext uri="{05A4C25C-085E-4340-85A3-A5531E510DB2}">
      <thm15:themeFamily xmlns:thm15="http://schemas.microsoft.com/office/thememl/2012/main" name="Präsentation1" id="{F3CE27BC-37D9-4943-B2EF-7B0FE587B813}" vid="{4B37221E-8100-4934-BBFE-42FAC735279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ST - Fonts">
      <a:majorFont>
        <a:latin typeface="Zilla Slab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ST - Fonts">
      <a:majorFont>
        <a:latin typeface="Zilla Slab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OST_Vorlage_DE_16zu9</Template>
  <TotalTime>0</TotalTime>
  <Words>1267</Words>
  <Application>Microsoft Office PowerPoint</Application>
  <PresentationFormat>Benutzerdefiniert</PresentationFormat>
  <Paragraphs>343</Paragraphs>
  <Slides>34</Slides>
  <Notes>34</Notes>
  <HiddenSlides>1</HiddenSlides>
  <MMClips>3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Roboto</vt:lpstr>
      <vt:lpstr>Symbol</vt:lpstr>
      <vt:lpstr>Wingdings</vt:lpstr>
      <vt:lpstr>OST-Vorlage</vt:lpstr>
      <vt:lpstr>Rekonstruktion von unscharfen Bildern mit Wiener-Filtern </vt:lpstr>
      <vt:lpstr>Überblick</vt:lpstr>
      <vt:lpstr>Überblick</vt:lpstr>
      <vt:lpstr>Überblick</vt:lpstr>
      <vt:lpstr>Überblick</vt:lpstr>
      <vt:lpstr>Überblick</vt:lpstr>
      <vt:lpstr>Simulation Effekt unscharfe Linse</vt:lpstr>
      <vt:lpstr>Separierierte Faltung</vt:lpstr>
      <vt:lpstr>Separierierte Faltung</vt:lpstr>
      <vt:lpstr>Separierierte Faltung</vt:lpstr>
      <vt:lpstr>Separierierte Faltung</vt:lpstr>
      <vt:lpstr>Filterung im Frequenzbereich</vt:lpstr>
      <vt:lpstr>Filterung im Frequenzbereich: Zyklische Faltung</vt:lpstr>
      <vt:lpstr>Filterung im Frequenzbereich: Zyklische Faltung</vt:lpstr>
      <vt:lpstr>Filterung im Frequenzbereich</vt:lpstr>
      <vt:lpstr>Inverse Filterung im Frequenzbereich</vt:lpstr>
      <vt:lpstr>Randeffekte</vt:lpstr>
      <vt:lpstr>Randeffekte: Mirror Padding</vt:lpstr>
      <vt:lpstr>Randeffekte: Gauss Filter</vt:lpstr>
      <vt:lpstr>Randeffekte: Box Filter</vt:lpstr>
      <vt:lpstr>Box Filter Ringing</vt:lpstr>
      <vt:lpstr>Spektralbilder F_hat für Luftaufname: Box Filter</vt:lpstr>
      <vt:lpstr>Spektralbilder F_hat für Luftaufname: Gauss Filter</vt:lpstr>
      <vt:lpstr>Addieren von Rauschen</vt:lpstr>
      <vt:lpstr>Addieren von Rauschen</vt:lpstr>
      <vt:lpstr>Grundideen des Wiener-Filters</vt:lpstr>
      <vt:lpstr>Herleitung Filter-Formel</vt:lpstr>
      <vt:lpstr>Anwendung</vt:lpstr>
      <vt:lpstr>Anwendung</vt:lpstr>
      <vt:lpstr>Contrained Least Square Filter</vt:lpstr>
      <vt:lpstr>Bildquellen</vt:lpstr>
      <vt:lpstr>Padding Optionen</vt:lpstr>
      <vt:lpstr>Zirkuläre Faltung</vt:lpstr>
      <vt:lpstr>Zirkuläre Faltung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Regelung Aeropendel</dc:title>
  <dc:creator>andreas kuhn</dc:creator>
  <cp:lastModifiedBy>andreas kuhn</cp:lastModifiedBy>
  <cp:revision>95</cp:revision>
  <cp:lastPrinted>2019-10-30T10:24:00Z</cp:lastPrinted>
  <dcterms:created xsi:type="dcterms:W3CDTF">2022-12-23T23:45:30Z</dcterms:created>
  <dcterms:modified xsi:type="dcterms:W3CDTF">2023-09-07T09:32:24Z</dcterms:modified>
</cp:coreProperties>
</file>